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4"/>
    <p:sldMasterId id="2147483739" r:id="rId5"/>
    <p:sldMasterId id="2147483709" r:id="rId6"/>
  </p:sldMasterIdLst>
  <p:notesMasterIdLst>
    <p:notesMasterId r:id="rId74"/>
  </p:notesMasterIdLst>
  <p:handoutMasterIdLst>
    <p:handoutMasterId r:id="rId75"/>
  </p:handoutMasterIdLst>
  <p:sldIdLst>
    <p:sldId id="291" r:id="rId7"/>
    <p:sldId id="523" r:id="rId8"/>
    <p:sldId id="608" r:id="rId9"/>
    <p:sldId id="546" r:id="rId10"/>
    <p:sldId id="548" r:id="rId11"/>
    <p:sldId id="617" r:id="rId12"/>
    <p:sldId id="602" r:id="rId13"/>
    <p:sldId id="551" r:id="rId14"/>
    <p:sldId id="547" r:id="rId15"/>
    <p:sldId id="603" r:id="rId16"/>
    <p:sldId id="556" r:id="rId17"/>
    <p:sldId id="552" r:id="rId18"/>
    <p:sldId id="553" r:id="rId19"/>
    <p:sldId id="601" r:id="rId20"/>
    <p:sldId id="612" r:id="rId21"/>
    <p:sldId id="555" r:id="rId22"/>
    <p:sldId id="554" r:id="rId23"/>
    <p:sldId id="564" r:id="rId24"/>
    <p:sldId id="565" r:id="rId25"/>
    <p:sldId id="566" r:id="rId26"/>
    <p:sldId id="559" r:id="rId27"/>
    <p:sldId id="570" r:id="rId28"/>
    <p:sldId id="618" r:id="rId29"/>
    <p:sldId id="567" r:id="rId30"/>
    <p:sldId id="571" r:id="rId31"/>
    <p:sldId id="577" r:id="rId32"/>
    <p:sldId id="619" r:id="rId33"/>
    <p:sldId id="569" r:id="rId34"/>
    <p:sldId id="572" r:id="rId35"/>
    <p:sldId id="573" r:id="rId36"/>
    <p:sldId id="574" r:id="rId37"/>
    <p:sldId id="575" r:id="rId38"/>
    <p:sldId id="576" r:id="rId39"/>
    <p:sldId id="562" r:id="rId40"/>
    <p:sldId id="561" r:id="rId41"/>
    <p:sldId id="558" r:id="rId42"/>
    <p:sldId id="560" r:id="rId43"/>
    <p:sldId id="598" r:id="rId44"/>
    <p:sldId id="599" r:id="rId45"/>
    <p:sldId id="578" r:id="rId46"/>
    <p:sldId id="579" r:id="rId47"/>
    <p:sldId id="580" r:id="rId48"/>
    <p:sldId id="581" r:id="rId49"/>
    <p:sldId id="549" r:id="rId50"/>
    <p:sldId id="550" r:id="rId51"/>
    <p:sldId id="582" r:id="rId52"/>
    <p:sldId id="613" r:id="rId53"/>
    <p:sldId id="584" r:id="rId54"/>
    <p:sldId id="585" r:id="rId55"/>
    <p:sldId id="614" r:id="rId56"/>
    <p:sldId id="609" r:id="rId57"/>
    <p:sldId id="586" r:id="rId58"/>
    <p:sldId id="587" r:id="rId59"/>
    <p:sldId id="588" r:id="rId60"/>
    <p:sldId id="589" r:id="rId61"/>
    <p:sldId id="590" r:id="rId62"/>
    <p:sldId id="591" r:id="rId63"/>
    <p:sldId id="592" r:id="rId64"/>
    <p:sldId id="593" r:id="rId65"/>
    <p:sldId id="594" r:id="rId66"/>
    <p:sldId id="595" r:id="rId67"/>
    <p:sldId id="615" r:id="rId68"/>
    <p:sldId id="596" r:id="rId69"/>
    <p:sldId id="616" r:id="rId70"/>
    <p:sldId id="597" r:id="rId71"/>
    <p:sldId id="583" r:id="rId72"/>
    <p:sldId id="279" r:id="rId73"/>
  </p:sldIdLst>
  <p:sldSz cx="9144000" cy="5143500" type="screen16x9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92"/>
    <a:srgbClr val="0C68AC"/>
    <a:srgbClr val="FAFAFA"/>
    <a:srgbClr val="182B2B"/>
    <a:srgbClr val="1C4C78"/>
    <a:srgbClr val="9DC3E6"/>
    <a:srgbClr val="FC8900"/>
    <a:srgbClr val="DB48F4"/>
    <a:srgbClr val="13294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78" autoAdjust="0"/>
    <p:restoredTop sz="88571" autoAdjust="0"/>
  </p:normalViewPr>
  <p:slideViewPr>
    <p:cSldViewPr snapToGrid="0" snapToObjects="1">
      <p:cViewPr varScale="1">
        <p:scale>
          <a:sx n="150" d="100"/>
          <a:sy n="150" d="100"/>
        </p:scale>
        <p:origin x="9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120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oun\Dropbox\UCSD%20Folder\Courses\SPPS%20209\2020%20-%20Spring%20Quarter\Examples\Probability%20and%20rat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/>
              <a:t>Probability on an exponential curve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'rates versus prob'!$E$13</c:f>
              <c:strCache>
                <c:ptCount val="1"/>
                <c:pt idx="0">
                  <c:v>P1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'rates versus prob'!$D$14:$D$24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'rates versus prob'!$E$14:$E$24</c:f>
              <c:numCache>
                <c:formatCode>General</c:formatCode>
                <c:ptCount val="11"/>
                <c:pt idx="0">
                  <c:v>0</c:v>
                </c:pt>
                <c:pt idx="1">
                  <c:v>0.36904265551980675</c:v>
                </c:pt>
                <c:pt idx="2">
                  <c:v>0.6018928294465028</c:v>
                </c:pt>
                <c:pt idx="3">
                  <c:v>0.74881135684904199</c:v>
                </c:pt>
                <c:pt idx="4">
                  <c:v>0.84151068075388868</c:v>
                </c:pt>
                <c:pt idx="5">
                  <c:v>0.9</c:v>
                </c:pt>
                <c:pt idx="6">
                  <c:v>0.9369042655519807</c:v>
                </c:pt>
                <c:pt idx="7">
                  <c:v>0.96018928294465034</c:v>
                </c:pt>
                <c:pt idx="8">
                  <c:v>0.9748811356849042</c:v>
                </c:pt>
                <c:pt idx="9">
                  <c:v>0.98415106807538888</c:v>
                </c:pt>
                <c:pt idx="10">
                  <c:v>0.99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130-4CB5-A33C-54DA59DCE733}"/>
            </c:ext>
          </c:extLst>
        </c:ser>
        <c:ser>
          <c:idx val="1"/>
          <c:order val="1"/>
          <c:tx>
            <c:strRef>
              <c:f>'rates versus prob'!$F$13</c:f>
              <c:strCache>
                <c:ptCount val="1"/>
                <c:pt idx="0">
                  <c:v>P2</c:v>
                </c:pt>
              </c:strCache>
            </c:strRef>
          </c:tx>
          <c:spPr>
            <a:ln w="19050" cap="rnd">
              <a:solidFill>
                <a:srgbClr val="FC8900"/>
              </a:solidFill>
              <a:round/>
            </a:ln>
            <a:effectLst/>
          </c:spPr>
          <c:marker>
            <c:symbol val="none"/>
          </c:marker>
          <c:dPt>
            <c:idx val="10"/>
            <c:marker>
              <c:symbol val="none"/>
            </c:marker>
            <c:bubble3D val="0"/>
            <c:spPr>
              <a:ln w="19050" cap="rnd">
                <a:solidFill>
                  <a:srgbClr val="FC89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E130-4CB5-A33C-54DA59DCE733}"/>
              </c:ext>
            </c:extLst>
          </c:dPt>
          <c:xVal>
            <c:numRef>
              <c:f>'rates versus prob'!$D$14:$D$24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'rates versus prob'!$F$14:$F$24</c:f>
              <c:numCache>
                <c:formatCode>General</c:formatCode>
                <c:ptCount val="11"/>
                <c:pt idx="0">
                  <c:v>0</c:v>
                </c:pt>
                <c:pt idx="1">
                  <c:v>0.164729788588728</c:v>
                </c:pt>
                <c:pt idx="2">
                  <c:v>0.30232367392896897</c:v>
                </c:pt>
                <c:pt idx="3">
                  <c:v>0.41725174762601036</c:v>
                </c:pt>
                <c:pt idx="4">
                  <c:v>0.51324774404002826</c:v>
                </c:pt>
                <c:pt idx="5">
                  <c:v>0.59343034025940078</c:v>
                </c:pt>
                <c:pt idx="6">
                  <c:v>0.66040447435506089</c:v>
                </c:pt>
                <c:pt idx="7">
                  <c:v>0.71634597350022955</c:v>
                </c:pt>
                <c:pt idx="8">
                  <c:v>0.76307224131787821</c:v>
                </c:pt>
                <c:pt idx="9">
                  <c:v>0.80210130091638532</c:v>
                </c:pt>
                <c:pt idx="10">
                  <c:v>0.83470111177841344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E130-4CB5-A33C-54DA59DCE7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25147696"/>
        <c:axId val="1024970288"/>
      </c:scatterChart>
      <c:valAx>
        <c:axId val="1025147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24970288"/>
        <c:crosses val="autoZero"/>
        <c:crossBetween val="midCat"/>
      </c:valAx>
      <c:valAx>
        <c:axId val="1024970288"/>
        <c:scaling>
          <c:orientation val="minMax"/>
          <c:max val="1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Probability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0251476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E038-4255-6241-B9FC-03AB87A0C6F7}" type="datetimeFigureOut">
              <a:rPr lang="en-US" smtClean="0">
                <a:latin typeface="Arial"/>
              </a:rPr>
              <a:t>2/27/24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69C6-0B9F-7544-A0A0-9856DF52523E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771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B6771E-1346-9143-B102-CAB35990CCFA}" type="datetimeFigureOut">
              <a:rPr lang="en-US" smtClean="0"/>
              <a:pPr/>
              <a:t>2/27/24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88157673-C51A-5A4F-A267-2EF8B0C08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266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399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5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6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873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34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43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720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58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349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42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CA298-F369-403C-8DB6-80718B24586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42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006C92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006C92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65502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9" y="2071596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352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586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rgbClr val="006C92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287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926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64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rgbClr val="006C92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981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411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7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78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4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955337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01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14293"/>
            <a:ext cx="4733107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333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92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0221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33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7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DA46D-9ED8-7D43-A1C0-14184085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FD44F-4440-1948-BB6B-348482F95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FA67A-3A97-0947-B51E-CD3AE853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7DE-719F-5242-9E00-A19B77ADBD3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934AC-9E94-F443-9667-9D2610AC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BF913-02CF-D242-9E5B-A83D85CDD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CAD7-A42A-8349-A888-9DC883F4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6541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77AE-2C92-2A41-9C77-E401A8567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0F3E9-B8C6-5B4B-B85F-2026148380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263045-266B-6646-875A-4AED14AF9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DBBBD-93AE-2947-8A86-5D018E515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507DE-719F-5242-9E00-A19B77ADBD3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AC094-E8B9-9445-A907-06E77FC7E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38C37E-2A76-5144-8915-E599BF55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0CAD7-A42A-8349-A888-9DC883F4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602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951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2BE89-8763-4CC7-A7F8-C699952D17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523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Contact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006C92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30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80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316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322746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8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2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1" y="4715328"/>
            <a:ext cx="1530858" cy="29159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65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9233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5880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A035DA-2660-4EDC-B508-2F2F92A3F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26B0-56C6-4BE7-B2F6-ADBC1FDD1AB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A5B84-906C-4234-A019-CD6BDD0D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635A8-7C87-4210-8FA6-75315CE1A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18B7F-BA5D-479A-BF02-149C05DC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37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E126E-D3D3-41A5-9752-F2D8A9FFC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94536-7626-4D45-A23B-07B74A8C0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DCBA6-72C5-411A-98A8-AE6C10A0E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26B0-56C6-4BE7-B2F6-ADBC1FDD1ABF}" type="datetimeFigureOut">
              <a:rPr lang="en-US" smtClean="0"/>
              <a:t>2/27/24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92137-B48E-4F31-8820-B6FB7C807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7D6F-9855-44BB-B3D4-9B6F42225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818B7F-BA5D-479A-BF02-149C05DC9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89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48828"/>
            <a:ext cx="7696200" cy="365522"/>
          </a:xfrm>
          <a:prstGeom prst="rect">
            <a:avLst/>
          </a:prstGeom>
        </p:spPr>
        <p:txBody>
          <a:bodyPr vert="horz"/>
          <a:lstStyle>
            <a:lvl1pPr algn="l">
              <a:defRPr sz="1238" cap="all" baseline="0">
                <a:solidFill>
                  <a:schemeClr val="bg1"/>
                </a:solidFill>
                <a:latin typeface="Georgi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0600" y="857250"/>
            <a:ext cx="7696200" cy="3886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74782"/>
                </a:solidFill>
                <a:latin typeface="Georgia"/>
              </a:defRPr>
            </a:lvl1pPr>
            <a:lvl2pPr>
              <a:defRPr>
                <a:latin typeface="Georgia"/>
              </a:defRPr>
            </a:lvl2pPr>
            <a:lvl3pPr>
              <a:defRPr>
                <a:latin typeface="Georgia"/>
              </a:defRPr>
            </a:lvl3pPr>
            <a:lvl4pPr>
              <a:defRPr>
                <a:latin typeface="Georgia"/>
              </a:defRPr>
            </a:lvl4pPr>
            <a:lvl5pPr>
              <a:defRPr>
                <a:latin typeface="Georgia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DATE</a:t>
            </a:r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DOCUMENT TYPE/STATUS</a:t>
            </a:r>
          </a:p>
        </p:txBody>
      </p:sp>
      <p:sp>
        <p:nvSpPr>
          <p:cNvPr id="7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29F25A-84D3-4F9E-BD6A-3ADD05BBF9F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851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205979"/>
            <a:ext cx="8229600" cy="857250"/>
          </a:xfrm>
          <a:prstGeom prst="rect">
            <a:avLst/>
          </a:prstGeom>
        </p:spPr>
        <p:txBody>
          <a:bodyPr vert="horz" lIns="91430" tIns="0" rIns="9143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67" y="1200155"/>
            <a:ext cx="8229600" cy="3692654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31" r:id="rId4"/>
    <p:sldLayoutId id="2147483758" r:id="rId5"/>
    <p:sldLayoutId id="2147483759" r:id="rId6"/>
    <p:sldLayoutId id="2147483786" r:id="rId7"/>
    <p:sldLayoutId id="2147483787" r:id="rId8"/>
    <p:sldLayoutId id="2147483788" r:id="rId9"/>
    <p:sldLayoutId id="2147483760" r:id="rId10"/>
    <p:sldLayoutId id="2147483762" r:id="rId11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856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371" y="114300"/>
            <a:ext cx="8528424" cy="685800"/>
          </a:xfrm>
          <a:prstGeom prst="rect">
            <a:avLst/>
          </a:prstGeom>
        </p:spPr>
        <p:txBody>
          <a:bodyPr vert="horz" lIns="0" tIns="0" rIns="9143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371" y="1218031"/>
            <a:ext cx="8518524" cy="3674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92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6" r:id="rId2"/>
    <p:sldLayoutId id="2147483757" r:id="rId3"/>
    <p:sldLayoutId id="2147483768" r:id="rId4"/>
    <p:sldLayoutId id="2147483770" r:id="rId5"/>
    <p:sldLayoutId id="2147483769" r:id="rId6"/>
    <p:sldLayoutId id="214748374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1" r:id="rId13"/>
    <p:sldLayoutId id="2147483772" r:id="rId14"/>
    <p:sldLayoutId id="2147483767" r:id="rId15"/>
    <p:sldLayoutId id="2147483747" r:id="rId16"/>
    <p:sldLayoutId id="2147483779" r:id="rId17"/>
    <p:sldLayoutId id="2147483780" r:id="rId18"/>
    <p:sldLayoutId id="2147483781" r:id="rId19"/>
  </p:sldLayoutIdLst>
  <p:hf hdr="0" dt="0"/>
  <p:txStyles>
    <p:titleStyle>
      <a:lvl1pPr algn="l" defTabSz="257129" rtl="0" eaLnBrk="1" latinLnBrk="0" hangingPunct="1">
        <a:lnSpc>
          <a:spcPts val="1688"/>
        </a:lnSpc>
        <a:spcBef>
          <a:spcPct val="0"/>
        </a:spcBef>
        <a:buNone/>
        <a:defRPr sz="1575" kern="1200" baseline="0">
          <a:solidFill>
            <a:srgbClr val="007DB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7" orient="horz" pos="756" userDrawn="1">
          <p15:clr>
            <a:srgbClr val="F26B43"/>
          </p15:clr>
        </p15:guide>
        <p15:guide id="8" orient="horz" pos="307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10" y="173013"/>
            <a:ext cx="8518525" cy="857250"/>
          </a:xfrm>
          <a:prstGeom prst="rect">
            <a:avLst/>
          </a:prstGeom>
        </p:spPr>
        <p:txBody>
          <a:bodyPr vert="horz" lIns="0" tIns="45715" rIns="0" bIns="45715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17500" y="1164692"/>
            <a:ext cx="8518524" cy="3394472"/>
          </a:xfrm>
          <a:prstGeom prst="rect">
            <a:avLst/>
          </a:prstGeom>
        </p:spPr>
        <p:txBody>
          <a:bodyPr vert="horz" lIns="0" tIns="45715" rIns="0" bIns="45715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52" r:id="rId2"/>
    <p:sldLayoutId id="2147483753" r:id="rId3"/>
    <p:sldLayoutId id="2147483750" r:id="rId4"/>
    <p:sldLayoutId id="2147483754" r:id="rId5"/>
    <p:sldLayoutId id="214748375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rgbClr val="101D3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844" kern="1200" baseline="0">
          <a:solidFill>
            <a:srgbClr val="101D3A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731" kern="1200" baseline="0">
          <a:solidFill>
            <a:srgbClr val="101D3A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675" kern="1200" baseline="0">
          <a:solidFill>
            <a:srgbClr val="101D3A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bounthavong/Makov-model-tutorial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ata.bls.gov/cgi-bin/cpicalc.pl" TargetMode="External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mbounthavong/Makov-model-tutorials" TargetMode="External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rpubs.com/mbounthavong/markov_model_using_excel" TargetMode="External"/><Relationship Id="rId5" Type="http://schemas.openxmlformats.org/officeDocument/2006/relationships/hyperlink" Target="https://github.com/mbounthavong/Makov-model-tutorials" TargetMode="External"/><Relationship Id="rId4" Type="http://schemas.openxmlformats.org/officeDocument/2006/relationships/hyperlink" Target="https://www.dropbox.com/s/p2eaeduzctcjp5t/Briggs%20-%20An%20introduction%20to%20Markov%20modelling%20for%20economic%20evaluation.pdf?dl=0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27FE5A-EB29-4531-B8C4-B9567B0E34C3}"/>
              </a:ext>
            </a:extLst>
          </p:cNvPr>
          <p:cNvSpPr txBox="1"/>
          <p:nvPr/>
        </p:nvSpPr>
        <p:spPr>
          <a:xfrm>
            <a:off x="422910" y="1894254"/>
            <a:ext cx="68214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Introduction to Markov models for cost-effectiveness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8A4AA-3894-40D9-9CEF-25914016CA9E}"/>
              </a:ext>
            </a:extLst>
          </p:cNvPr>
          <p:cNvSpPr txBox="1"/>
          <p:nvPr/>
        </p:nvSpPr>
        <p:spPr>
          <a:xfrm>
            <a:off x="422910" y="3226757"/>
            <a:ext cx="63074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14 February 2024</a:t>
            </a:r>
          </a:p>
        </p:txBody>
      </p:sp>
    </p:spTree>
    <p:extLst>
      <p:ext uri="{BB962C8B-B14F-4D97-AF65-F5344CB8AC3E}">
        <p14:creationId xmlns:p14="http://schemas.microsoft.com/office/powerpoint/2010/main" val="304704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593" y="182757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structure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8EE34B4-F6D0-C4BE-4F04-75435147D036}"/>
              </a:ext>
            </a:extLst>
          </p:cNvPr>
          <p:cNvSpPr/>
          <p:nvPr/>
        </p:nvSpPr>
        <p:spPr>
          <a:xfrm>
            <a:off x="3891968" y="2131328"/>
            <a:ext cx="1522602" cy="880844"/>
          </a:xfrm>
          <a:prstGeom prst="ellipse">
            <a:avLst/>
          </a:prstGeom>
          <a:solidFill>
            <a:srgbClr val="9DC3E6"/>
          </a:solidFill>
          <a:ln w="28575">
            <a:solidFill>
              <a:srgbClr val="1C4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4C78"/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5E81CD-A242-193F-C428-A8E582ACC6A1}"/>
              </a:ext>
            </a:extLst>
          </p:cNvPr>
          <p:cNvSpPr/>
          <p:nvPr/>
        </p:nvSpPr>
        <p:spPr>
          <a:xfrm>
            <a:off x="1526272" y="2131328"/>
            <a:ext cx="1522602" cy="880844"/>
          </a:xfrm>
          <a:prstGeom prst="ellipse">
            <a:avLst/>
          </a:prstGeom>
          <a:solidFill>
            <a:srgbClr val="9DC3E6"/>
          </a:solidFill>
          <a:ln w="28575">
            <a:solidFill>
              <a:srgbClr val="1C4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4C78"/>
                </a:solidFill>
                <a:latin typeface="Arial Nova" panose="020B0504020202020204" pitchFamily="34" charset="0"/>
              </a:rPr>
              <a:t>Well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BCBE95-190F-AC5C-B4B5-FACB2E927B32}"/>
              </a:ext>
            </a:extLst>
          </p:cNvPr>
          <p:cNvCxnSpPr>
            <a:cxnSpLocks/>
          </p:cNvCxnSpPr>
          <p:nvPr/>
        </p:nvCxnSpPr>
        <p:spPr>
          <a:xfrm>
            <a:off x="3115842" y="2630555"/>
            <a:ext cx="693974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FE0029E-82A1-D639-5142-BC2E2098EFC9}"/>
              </a:ext>
            </a:extLst>
          </p:cNvPr>
          <p:cNvSpPr/>
          <p:nvPr/>
        </p:nvSpPr>
        <p:spPr>
          <a:xfrm>
            <a:off x="6257665" y="2131327"/>
            <a:ext cx="1522602" cy="880844"/>
          </a:xfrm>
          <a:prstGeom prst="ellipse">
            <a:avLst/>
          </a:prstGeom>
          <a:solidFill>
            <a:srgbClr val="9DC3E6"/>
          </a:solidFill>
          <a:ln w="28575">
            <a:solidFill>
              <a:srgbClr val="1C4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1C4C78"/>
                </a:solidFill>
                <a:latin typeface="Arial Nova" panose="020B0504020202020204" pitchFamily="34" charset="0"/>
              </a:rPr>
              <a:t>Dead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7CEAB7-5C9E-A4FD-4FC7-1AD1A6104E8D}"/>
              </a:ext>
            </a:extLst>
          </p:cNvPr>
          <p:cNvCxnSpPr>
            <a:cxnSpLocks/>
          </p:cNvCxnSpPr>
          <p:nvPr/>
        </p:nvCxnSpPr>
        <p:spPr>
          <a:xfrm flipH="1">
            <a:off x="3115841" y="2448389"/>
            <a:ext cx="703659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990505C-5542-1ED5-0E46-544740618AE6}"/>
              </a:ext>
            </a:extLst>
          </p:cNvPr>
          <p:cNvCxnSpPr>
            <a:cxnSpLocks/>
          </p:cNvCxnSpPr>
          <p:nvPr/>
        </p:nvCxnSpPr>
        <p:spPr>
          <a:xfrm>
            <a:off x="5494711" y="2659130"/>
            <a:ext cx="693974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68FDFD21-2BC5-8E04-B123-3EAD352D9EFF}"/>
              </a:ext>
            </a:extLst>
          </p:cNvPr>
          <p:cNvCxnSpPr>
            <a:cxnSpLocks/>
            <a:stCxn id="5" idx="1"/>
            <a:endCxn id="5" idx="0"/>
          </p:cNvCxnSpPr>
          <p:nvPr/>
        </p:nvCxnSpPr>
        <p:spPr>
          <a:xfrm rot="5400000" flipH="1" flipV="1">
            <a:off x="1953914" y="1926666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F49F2AD9-020F-A837-C447-B160B80524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99752" y="1950588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40BED551-2321-0029-CD93-ED12C064632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85307" y="1926665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033B494-F154-C196-3A14-4633DA04A4E6}"/>
              </a:ext>
            </a:extLst>
          </p:cNvPr>
          <p:cNvCxnSpPr>
            <a:cxnSpLocks/>
            <a:stCxn id="5" idx="4"/>
            <a:endCxn id="7" idx="3"/>
          </p:cNvCxnSpPr>
          <p:nvPr/>
        </p:nvCxnSpPr>
        <p:spPr>
          <a:xfrm rot="5400000" flipH="1" flipV="1">
            <a:off x="4319610" y="851137"/>
            <a:ext cx="128998" cy="4193072"/>
          </a:xfrm>
          <a:prstGeom prst="curvedConnector3">
            <a:avLst>
              <a:gd name="adj1" fmla="val -520561"/>
            </a:avLst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3B1D16-DF9E-F456-0C35-6C94374EEC6D}"/>
              </a:ext>
            </a:extLst>
          </p:cNvPr>
          <p:cNvSpPr txBox="1"/>
          <p:nvPr/>
        </p:nvSpPr>
        <p:spPr>
          <a:xfrm>
            <a:off x="251460" y="395478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C92"/>
                </a:solidFill>
              </a:rPr>
              <a:t>Costs</a:t>
            </a:r>
          </a:p>
          <a:p>
            <a:r>
              <a:rPr lang="en-US" b="1" dirty="0">
                <a:solidFill>
                  <a:srgbClr val="006C92"/>
                </a:solidFill>
              </a:rPr>
              <a:t>Benefits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CB6A73-923D-BE18-07D3-9B0610FBD4B4}"/>
              </a:ext>
            </a:extLst>
          </p:cNvPr>
          <p:cNvCxnSpPr/>
          <p:nvPr/>
        </p:nvCxnSpPr>
        <p:spPr>
          <a:xfrm flipV="1">
            <a:off x="929640" y="2947673"/>
            <a:ext cx="670560" cy="953767"/>
          </a:xfrm>
          <a:prstGeom prst="straightConnector1">
            <a:avLst/>
          </a:prstGeom>
          <a:ln w="57150">
            <a:solidFill>
              <a:srgbClr val="006C92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ight Brace 11">
            <a:extLst>
              <a:ext uri="{FF2B5EF4-FFF2-40B4-BE49-F238E27FC236}">
                <a16:creationId xmlns:a16="http://schemas.microsoft.com/office/drawing/2014/main" id="{BE713F64-9AB4-1B07-13D7-B9467D6B6112}"/>
              </a:ext>
            </a:extLst>
          </p:cNvPr>
          <p:cNvSpPr/>
          <p:nvPr/>
        </p:nvSpPr>
        <p:spPr>
          <a:xfrm>
            <a:off x="1346632" y="4071454"/>
            <a:ext cx="179640" cy="529657"/>
          </a:xfrm>
          <a:prstGeom prst="rightBrace">
            <a:avLst>
              <a:gd name="adj1" fmla="val 113608"/>
              <a:gd name="adj2" fmla="val 50000"/>
            </a:avLst>
          </a:prstGeom>
          <a:ln>
            <a:solidFill>
              <a:srgbClr val="006C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7F7510-95EB-C659-C1F5-DC79162491AE}"/>
              </a:ext>
            </a:extLst>
          </p:cNvPr>
          <p:cNvSpPr txBox="1"/>
          <p:nvPr/>
        </p:nvSpPr>
        <p:spPr>
          <a:xfrm>
            <a:off x="1542851" y="4093279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6C92"/>
                </a:solidFill>
              </a:rPr>
              <a:t>Assigned to the states</a:t>
            </a:r>
          </a:p>
        </p:txBody>
      </p:sp>
    </p:spTree>
    <p:extLst>
      <p:ext uri="{BB962C8B-B14F-4D97-AF65-F5344CB8AC3E}">
        <p14:creationId xmlns:p14="http://schemas.microsoft.com/office/powerpoint/2010/main" val="3755379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82422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- description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273050" y="980299"/>
            <a:ext cx="7258050" cy="2608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models are state-transition models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Useful when modeling chronic diseases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state represents a disease stage (or process)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Costs and benefits are assigned to each state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 apply discounting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subject can only be in one state at any cycle</a:t>
            </a:r>
          </a:p>
        </p:txBody>
      </p:sp>
    </p:spTree>
    <p:extLst>
      <p:ext uri="{BB962C8B-B14F-4D97-AF65-F5344CB8AC3E}">
        <p14:creationId xmlns:p14="http://schemas.microsoft.com/office/powerpoint/2010/main" val="2584167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" y="182757"/>
            <a:ext cx="8759369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– disease states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6702F9-30D1-449E-A613-90B9FA4F80AD}"/>
              </a:ext>
            </a:extLst>
          </p:cNvPr>
          <p:cNvSpPr/>
          <p:nvPr/>
        </p:nvSpPr>
        <p:spPr>
          <a:xfrm>
            <a:off x="3891968" y="2131328"/>
            <a:ext cx="1522602" cy="8808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6C92"/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F36146D-C9F1-4E27-AF60-4D1338BACB47}"/>
              </a:ext>
            </a:extLst>
          </p:cNvPr>
          <p:cNvSpPr/>
          <p:nvPr/>
        </p:nvSpPr>
        <p:spPr>
          <a:xfrm>
            <a:off x="1526272" y="2131328"/>
            <a:ext cx="1522602" cy="8808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6C92"/>
                </a:solidFill>
                <a:latin typeface="Arial Nova" panose="020B0504020202020204" pitchFamily="34" charset="0"/>
              </a:rPr>
              <a:t>Well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AF684D-09CE-4275-89BF-415D52C18783}"/>
              </a:ext>
            </a:extLst>
          </p:cNvPr>
          <p:cNvCxnSpPr>
            <a:cxnSpLocks/>
          </p:cNvCxnSpPr>
          <p:nvPr/>
        </p:nvCxnSpPr>
        <p:spPr>
          <a:xfrm>
            <a:off x="3115842" y="2630555"/>
            <a:ext cx="693974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F18031A2-4E27-4123-BFC9-C4742C8900C3}"/>
              </a:ext>
            </a:extLst>
          </p:cNvPr>
          <p:cNvSpPr/>
          <p:nvPr/>
        </p:nvSpPr>
        <p:spPr>
          <a:xfrm>
            <a:off x="6257665" y="2131327"/>
            <a:ext cx="1522602" cy="88084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6C92"/>
                </a:solidFill>
                <a:latin typeface="Arial Nova" panose="020B0504020202020204" pitchFamily="34" charset="0"/>
              </a:rPr>
              <a:t>Dead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E67B5BB-1175-497C-A1D1-F961368159BF}"/>
              </a:ext>
            </a:extLst>
          </p:cNvPr>
          <p:cNvCxnSpPr>
            <a:cxnSpLocks/>
          </p:cNvCxnSpPr>
          <p:nvPr/>
        </p:nvCxnSpPr>
        <p:spPr>
          <a:xfrm flipH="1">
            <a:off x="3115841" y="2448389"/>
            <a:ext cx="703659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7AAFAC-803A-4B6A-829B-2D2DF0CD93A8}"/>
              </a:ext>
            </a:extLst>
          </p:cNvPr>
          <p:cNvCxnSpPr>
            <a:cxnSpLocks/>
          </p:cNvCxnSpPr>
          <p:nvPr/>
        </p:nvCxnSpPr>
        <p:spPr>
          <a:xfrm>
            <a:off x="5494711" y="2659130"/>
            <a:ext cx="693974" cy="0"/>
          </a:xfrm>
          <a:prstGeom prst="straightConnector1">
            <a:avLst/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56C8BB2C-85C0-4D48-ADA4-37A2280598DD}"/>
              </a:ext>
            </a:extLst>
          </p:cNvPr>
          <p:cNvCxnSpPr>
            <a:cxnSpLocks/>
            <a:stCxn id="10" idx="1"/>
            <a:endCxn id="10" idx="0"/>
          </p:cNvCxnSpPr>
          <p:nvPr/>
        </p:nvCxnSpPr>
        <p:spPr>
          <a:xfrm rot="5400000" flipH="1" flipV="1">
            <a:off x="1953914" y="1926666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350E7A76-CE56-46CD-A99D-18A1BF6F400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299752" y="1950588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EE2D560C-703B-4B5D-81EA-939B68CD95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685307" y="1926665"/>
            <a:ext cx="128997" cy="538321"/>
          </a:xfrm>
          <a:prstGeom prst="curvedConnector3">
            <a:avLst>
              <a:gd name="adj1" fmla="val 232910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16E9168C-51F1-4567-B7EF-620208A845DB}"/>
              </a:ext>
            </a:extLst>
          </p:cNvPr>
          <p:cNvCxnSpPr>
            <a:cxnSpLocks/>
            <a:stCxn id="10" idx="4"/>
            <a:endCxn id="35" idx="3"/>
          </p:cNvCxnSpPr>
          <p:nvPr/>
        </p:nvCxnSpPr>
        <p:spPr>
          <a:xfrm rot="5400000" flipH="1" flipV="1">
            <a:off x="4319610" y="851137"/>
            <a:ext cx="128998" cy="4193072"/>
          </a:xfrm>
          <a:prstGeom prst="curvedConnector3">
            <a:avLst>
              <a:gd name="adj1" fmla="val -520561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669DEC-F432-4C0A-90F6-36F1EA96A235}"/>
              </a:ext>
            </a:extLst>
          </p:cNvPr>
          <p:cNvSpPr txBox="1"/>
          <p:nvPr/>
        </p:nvSpPr>
        <p:spPr>
          <a:xfrm>
            <a:off x="1139969" y="4171292"/>
            <a:ext cx="25330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Asymptomatic state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074C6-C516-4134-8813-4086DA7286B5}"/>
              </a:ext>
            </a:extLst>
          </p:cNvPr>
          <p:cNvSpPr txBox="1"/>
          <p:nvPr/>
        </p:nvSpPr>
        <p:spPr>
          <a:xfrm>
            <a:off x="3891969" y="4175582"/>
            <a:ext cx="18133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Disease state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F00748-38C9-450A-86E6-CA116E32B000}"/>
              </a:ext>
            </a:extLst>
          </p:cNvPr>
          <p:cNvSpPr txBox="1"/>
          <p:nvPr/>
        </p:nvSpPr>
        <p:spPr>
          <a:xfrm>
            <a:off x="6083262" y="4171292"/>
            <a:ext cx="20521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Absorbing state</a:t>
            </a:r>
          </a:p>
        </p:txBody>
      </p:sp>
    </p:spTree>
    <p:extLst>
      <p:ext uri="{BB962C8B-B14F-4D97-AF65-F5344CB8AC3E}">
        <p14:creationId xmlns:p14="http://schemas.microsoft.com/office/powerpoint/2010/main" val="62012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0427"/>
            <a:ext cx="8759369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– transition probabilities (1)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FFB25-EF1E-4B4A-B0E9-DA7F2C22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185" y="2039117"/>
            <a:ext cx="4399815" cy="15470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5FFE6D-74D8-4122-8508-D0D9B75B16C1}"/>
              </a:ext>
            </a:extLst>
          </p:cNvPr>
          <p:cNvSpPr/>
          <p:nvPr/>
        </p:nvSpPr>
        <p:spPr>
          <a:xfrm>
            <a:off x="406458" y="1367604"/>
            <a:ext cx="2568743" cy="351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Well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Death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Death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880619-500C-45B9-B8F3-FD502B736B0D}"/>
              </a:ext>
            </a:extLst>
          </p:cNvPr>
          <p:cNvSpPr/>
          <p:nvPr/>
        </p:nvSpPr>
        <p:spPr>
          <a:xfrm>
            <a:off x="2733817" y="1367604"/>
            <a:ext cx="2568743" cy="351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tp1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tp2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tp3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tp4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tp5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tp6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515EF-CF2B-4A94-83F8-A522166D70AF}"/>
              </a:ext>
            </a:extLst>
          </p:cNvPr>
          <p:cNvSpPr txBox="1"/>
          <p:nvPr/>
        </p:nvSpPr>
        <p:spPr>
          <a:xfrm>
            <a:off x="5129955" y="206369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B4065-6970-48B0-84A4-C4A09F22827B}"/>
              </a:ext>
            </a:extLst>
          </p:cNvPr>
          <p:cNvSpPr txBox="1"/>
          <p:nvPr/>
        </p:nvSpPr>
        <p:spPr>
          <a:xfrm>
            <a:off x="6015780" y="2757487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9ACDE-379A-429B-B854-3E7CDFC0BAD4}"/>
              </a:ext>
            </a:extLst>
          </p:cNvPr>
          <p:cNvSpPr txBox="1"/>
          <p:nvPr/>
        </p:nvSpPr>
        <p:spPr>
          <a:xfrm>
            <a:off x="6696200" y="3447663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FBECE9-262E-4034-968F-0076EEF4CC00}"/>
              </a:ext>
            </a:extLst>
          </p:cNvPr>
          <p:cNvSpPr txBox="1"/>
          <p:nvPr/>
        </p:nvSpPr>
        <p:spPr>
          <a:xfrm>
            <a:off x="6531742" y="2090350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0AEC5C-E1DC-438C-AF6B-6DFE2D654D71}"/>
              </a:ext>
            </a:extLst>
          </p:cNvPr>
          <p:cNvSpPr txBox="1"/>
          <p:nvPr/>
        </p:nvSpPr>
        <p:spPr>
          <a:xfrm>
            <a:off x="6015780" y="2357058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21AC53-99D3-4ADA-8998-9057FCBE72F7}"/>
              </a:ext>
            </a:extLst>
          </p:cNvPr>
          <p:cNvSpPr txBox="1"/>
          <p:nvPr/>
        </p:nvSpPr>
        <p:spPr>
          <a:xfrm>
            <a:off x="7417567" y="2495557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2103F-4B02-418D-AD1D-2F73502DB827}"/>
              </a:ext>
            </a:extLst>
          </p:cNvPr>
          <p:cNvSpPr txBox="1"/>
          <p:nvPr/>
        </p:nvSpPr>
        <p:spPr>
          <a:xfrm>
            <a:off x="7924925" y="2090350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tp7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3B864EA-6946-46EC-8B12-4A34EFCF7B42}"/>
              </a:ext>
            </a:extLst>
          </p:cNvPr>
          <p:cNvSpPr/>
          <p:nvPr/>
        </p:nvSpPr>
        <p:spPr>
          <a:xfrm>
            <a:off x="3271838" y="1307307"/>
            <a:ext cx="324316" cy="1264444"/>
          </a:xfrm>
          <a:prstGeom prst="rightBrace">
            <a:avLst>
              <a:gd name="adj1" fmla="val 97470"/>
              <a:gd name="adj2" fmla="val 50000"/>
            </a:avLst>
          </a:prstGeom>
          <a:ln w="28575">
            <a:solidFill>
              <a:srgbClr val="006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6C92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57DA6-37A9-4081-8EDF-0950B4BDD65E}"/>
              </a:ext>
            </a:extLst>
          </p:cNvPr>
          <p:cNvSpPr txBox="1"/>
          <p:nvPr/>
        </p:nvSpPr>
        <p:spPr>
          <a:xfrm>
            <a:off x="3736315" y="1743320"/>
            <a:ext cx="8707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4EDA4901-CA38-41A8-A976-D9A70D941003}"/>
              </a:ext>
            </a:extLst>
          </p:cNvPr>
          <p:cNvSpPr/>
          <p:nvPr/>
        </p:nvSpPr>
        <p:spPr>
          <a:xfrm>
            <a:off x="3283350" y="2815441"/>
            <a:ext cx="324316" cy="1264444"/>
          </a:xfrm>
          <a:prstGeom prst="rightBrace">
            <a:avLst>
              <a:gd name="adj1" fmla="val 97470"/>
              <a:gd name="adj2" fmla="val 50000"/>
            </a:avLst>
          </a:prstGeom>
          <a:ln w="28575">
            <a:solidFill>
              <a:srgbClr val="006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6C92"/>
              </a:solidFill>
              <a:latin typeface="Arial Nova" panose="020B05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EC768E-3716-4E1D-A58D-481239DFEE8E}"/>
              </a:ext>
            </a:extLst>
          </p:cNvPr>
          <p:cNvSpPr txBox="1"/>
          <p:nvPr/>
        </p:nvSpPr>
        <p:spPr>
          <a:xfrm>
            <a:off x="3747827" y="3251455"/>
            <a:ext cx="8707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154883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  <p:bldP spid="18" grpId="0"/>
      <p:bldP spid="19" grpId="0"/>
      <p:bldP spid="20" grpId="0"/>
      <p:bldP spid="21" grpId="0"/>
      <p:bldP spid="22" grpId="0"/>
      <p:bldP spid="6" grpId="0" animBg="1"/>
      <p:bldP spid="7" grpId="0"/>
      <p:bldP spid="25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909"/>
            <a:ext cx="8759369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– transition probabilities (2)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FFB25-EF1E-4B4A-B0E9-DA7F2C229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185" y="2039117"/>
            <a:ext cx="4399815" cy="15470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F5FFE6D-74D8-4122-8508-D0D9B75B16C1}"/>
              </a:ext>
            </a:extLst>
          </p:cNvPr>
          <p:cNvSpPr/>
          <p:nvPr/>
        </p:nvSpPr>
        <p:spPr>
          <a:xfrm>
            <a:off x="406458" y="1367604"/>
            <a:ext cx="2568743" cy="351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Well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Death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Death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880619-500C-45B9-B8F3-FD502B736B0D}"/>
              </a:ext>
            </a:extLst>
          </p:cNvPr>
          <p:cNvSpPr/>
          <p:nvPr/>
        </p:nvSpPr>
        <p:spPr>
          <a:xfrm>
            <a:off x="2733817" y="1367604"/>
            <a:ext cx="2568743" cy="351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tp1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tp2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tp3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tp4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tp5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tp6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tp7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515EF-CF2B-4A94-83F8-A522166D70AF}"/>
              </a:ext>
            </a:extLst>
          </p:cNvPr>
          <p:cNvSpPr txBox="1"/>
          <p:nvPr/>
        </p:nvSpPr>
        <p:spPr>
          <a:xfrm>
            <a:off x="5129955" y="2063695"/>
            <a:ext cx="380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7B4065-6970-48B0-84A4-C4A09F22827B}"/>
              </a:ext>
            </a:extLst>
          </p:cNvPr>
          <p:cNvSpPr txBox="1"/>
          <p:nvPr/>
        </p:nvSpPr>
        <p:spPr>
          <a:xfrm>
            <a:off x="6015780" y="2757487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19ACDE-379A-429B-B854-3E7CDFC0BAD4}"/>
              </a:ext>
            </a:extLst>
          </p:cNvPr>
          <p:cNvSpPr txBox="1"/>
          <p:nvPr/>
        </p:nvSpPr>
        <p:spPr>
          <a:xfrm>
            <a:off x="6696200" y="3447663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FBECE9-262E-4034-968F-0076EEF4CC00}"/>
              </a:ext>
            </a:extLst>
          </p:cNvPr>
          <p:cNvSpPr txBox="1"/>
          <p:nvPr/>
        </p:nvSpPr>
        <p:spPr>
          <a:xfrm>
            <a:off x="6531742" y="2090350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0AEC5C-E1DC-438C-AF6B-6DFE2D654D71}"/>
              </a:ext>
            </a:extLst>
          </p:cNvPr>
          <p:cNvSpPr txBox="1"/>
          <p:nvPr/>
        </p:nvSpPr>
        <p:spPr>
          <a:xfrm>
            <a:off x="6015780" y="2357058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21AC53-99D3-4ADA-8998-9057FCBE72F7}"/>
              </a:ext>
            </a:extLst>
          </p:cNvPr>
          <p:cNvSpPr txBox="1"/>
          <p:nvPr/>
        </p:nvSpPr>
        <p:spPr>
          <a:xfrm>
            <a:off x="7417567" y="2495557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92103F-4B02-418D-AD1D-2F73502DB827}"/>
              </a:ext>
            </a:extLst>
          </p:cNvPr>
          <p:cNvSpPr txBox="1"/>
          <p:nvPr/>
        </p:nvSpPr>
        <p:spPr>
          <a:xfrm>
            <a:off x="7924925" y="2090350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Arial Nova" panose="020B0504020202020204" pitchFamily="34" charset="0"/>
              </a:rPr>
              <a:t>tp7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F3B864EA-6946-46EC-8B12-4A34EFCF7B42}"/>
              </a:ext>
            </a:extLst>
          </p:cNvPr>
          <p:cNvSpPr/>
          <p:nvPr/>
        </p:nvSpPr>
        <p:spPr>
          <a:xfrm>
            <a:off x="3271838" y="1307307"/>
            <a:ext cx="324316" cy="1264444"/>
          </a:xfrm>
          <a:prstGeom prst="rightBrace">
            <a:avLst>
              <a:gd name="adj1" fmla="val 97470"/>
              <a:gd name="adj2" fmla="val 50000"/>
            </a:avLst>
          </a:prstGeom>
          <a:ln w="28575">
            <a:solidFill>
              <a:srgbClr val="006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6C92"/>
              </a:solidFill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757DA6-37A9-4081-8EDF-0950B4BDD65E}"/>
              </a:ext>
            </a:extLst>
          </p:cNvPr>
          <p:cNvSpPr txBox="1"/>
          <p:nvPr/>
        </p:nvSpPr>
        <p:spPr>
          <a:xfrm>
            <a:off x="3736315" y="1743320"/>
            <a:ext cx="8707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4EDA4901-CA38-41A8-A976-D9A70D941003}"/>
              </a:ext>
            </a:extLst>
          </p:cNvPr>
          <p:cNvSpPr/>
          <p:nvPr/>
        </p:nvSpPr>
        <p:spPr>
          <a:xfrm>
            <a:off x="3283350" y="2815441"/>
            <a:ext cx="324316" cy="1264444"/>
          </a:xfrm>
          <a:prstGeom prst="rightBrace">
            <a:avLst>
              <a:gd name="adj1" fmla="val 97470"/>
              <a:gd name="adj2" fmla="val 50000"/>
            </a:avLst>
          </a:prstGeom>
          <a:ln w="28575">
            <a:solidFill>
              <a:srgbClr val="006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6C92"/>
              </a:solidFill>
              <a:latin typeface="Arial Nova" panose="020B05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EC768E-3716-4E1D-A58D-481239DFEE8E}"/>
              </a:ext>
            </a:extLst>
          </p:cNvPr>
          <p:cNvSpPr txBox="1"/>
          <p:nvPr/>
        </p:nvSpPr>
        <p:spPr>
          <a:xfrm>
            <a:off x="3747827" y="3251455"/>
            <a:ext cx="87075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100%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871A37-C91B-4947-22CB-3C46C36AAD4B}"/>
              </a:ext>
            </a:extLst>
          </p:cNvPr>
          <p:cNvSpPr/>
          <p:nvPr/>
        </p:nvSpPr>
        <p:spPr>
          <a:xfrm>
            <a:off x="5072339" y="1146550"/>
            <a:ext cx="37435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If you have tp2 and tp3, then tp1 = 1 – tp2 – tp3</a:t>
            </a:r>
          </a:p>
        </p:txBody>
      </p:sp>
    </p:spTree>
    <p:extLst>
      <p:ext uri="{BB962C8B-B14F-4D97-AF65-F5344CB8AC3E}">
        <p14:creationId xmlns:p14="http://schemas.microsoft.com/office/powerpoint/2010/main" val="864968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3482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B551CB-12BF-82F8-6768-8A45D4F41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11059"/>
              </p:ext>
            </p:extLst>
          </p:nvPr>
        </p:nvGraphicFramePr>
        <p:xfrm>
          <a:off x="1327842" y="2880557"/>
          <a:ext cx="60960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7347317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705148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176008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7130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From / To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Well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Illness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Dead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49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Well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tp1</a:t>
                      </a:r>
                    </a:p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6C92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1 – tp2 – tp3</a:t>
                      </a:r>
                      <a:r>
                        <a:rPr lang="en-US" sz="1200" dirty="0">
                          <a:latin typeface="Arial Nova" panose="020B05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0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Illness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tp4</a:t>
                      </a:r>
                    </a:p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(</a:t>
                      </a:r>
                      <a:r>
                        <a:rPr lang="en-US" sz="1200" dirty="0">
                          <a:solidFill>
                            <a:srgbClr val="006C92"/>
                          </a:solidFill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  <a:sym typeface="Wingdings" panose="05000000000000000000" pitchFamily="2" charset="2"/>
                        </a:rPr>
                        <a:t>1 – tp5 – tp6</a:t>
                      </a:r>
                      <a:r>
                        <a:rPr lang="en-US" sz="1200" dirty="0">
                          <a:latin typeface="Arial Nova" panose="020B0504020202020204" pitchFamily="34" charset="0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47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Dead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latin typeface="Arial Nova" panose="020B0504020202020204" pitchFamily="34" charset="0"/>
                        </a:rPr>
                        <a:t>tp7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87227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E95F0D80-8D03-DF34-2689-C53C1F82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56" y="1148447"/>
            <a:ext cx="3858426" cy="16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38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3790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–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465190" y="1854427"/>
            <a:ext cx="3407644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One iteration = Cycle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X-iterations = Time horizon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32DD7E-CD9D-4D8D-80D1-5AF5EA88C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447" y="1571187"/>
            <a:ext cx="4399815" cy="1547046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3CFEF44-C0FF-4DDD-A046-914CADEC3F64}"/>
              </a:ext>
            </a:extLst>
          </p:cNvPr>
          <p:cNvSpPr/>
          <p:nvPr/>
        </p:nvSpPr>
        <p:spPr>
          <a:xfrm>
            <a:off x="4586141" y="1365058"/>
            <a:ext cx="636309" cy="1809736"/>
          </a:xfrm>
          <a:prstGeom prst="rightBrace">
            <a:avLst>
              <a:gd name="adj1" fmla="val 77222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8641BCB-79FE-48B7-B6AE-819467A76497}"/>
              </a:ext>
            </a:extLst>
          </p:cNvPr>
          <p:cNvSpPr/>
          <p:nvPr/>
        </p:nvSpPr>
        <p:spPr>
          <a:xfrm>
            <a:off x="642790" y="3595347"/>
            <a:ext cx="7982735" cy="76236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0DEA040-0D21-46B3-BA6A-395D898982B2}"/>
              </a:ext>
            </a:extLst>
          </p:cNvPr>
          <p:cNvSpPr/>
          <p:nvPr/>
        </p:nvSpPr>
        <p:spPr>
          <a:xfrm>
            <a:off x="642790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C9FDF3-1BB8-4B35-AC2A-C602F04182D9}"/>
              </a:ext>
            </a:extLst>
          </p:cNvPr>
          <p:cNvSpPr/>
          <p:nvPr/>
        </p:nvSpPr>
        <p:spPr>
          <a:xfrm>
            <a:off x="1596298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9A57DE-7BE2-457B-A3FA-84415A0FEAAD}"/>
              </a:ext>
            </a:extLst>
          </p:cNvPr>
          <p:cNvSpPr/>
          <p:nvPr/>
        </p:nvSpPr>
        <p:spPr>
          <a:xfrm>
            <a:off x="642790" y="3445306"/>
            <a:ext cx="870801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500" b="1" dirty="0">
                <a:solidFill>
                  <a:srgbClr val="C00000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cycle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B0196B-2B2E-4EF9-B237-1ADB870AAD8D}"/>
              </a:ext>
            </a:extLst>
          </p:cNvPr>
          <p:cNvSpPr/>
          <p:nvPr/>
        </p:nvSpPr>
        <p:spPr>
          <a:xfrm>
            <a:off x="2549805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11216A-BFA1-4F9C-9F64-BED69761AB59}"/>
              </a:ext>
            </a:extLst>
          </p:cNvPr>
          <p:cNvSpPr/>
          <p:nvPr/>
        </p:nvSpPr>
        <p:spPr>
          <a:xfrm>
            <a:off x="3503312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CB53F3-23CB-4BFA-9F12-14EE20577DCB}"/>
              </a:ext>
            </a:extLst>
          </p:cNvPr>
          <p:cNvSpPr/>
          <p:nvPr/>
        </p:nvSpPr>
        <p:spPr>
          <a:xfrm>
            <a:off x="4456819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94B511-30C2-4034-A651-6C7D4813EE6F}"/>
              </a:ext>
            </a:extLst>
          </p:cNvPr>
          <p:cNvSpPr/>
          <p:nvPr/>
        </p:nvSpPr>
        <p:spPr>
          <a:xfrm>
            <a:off x="5403441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19068D-CDA6-4D96-A055-35FD8F27C6F1}"/>
              </a:ext>
            </a:extLst>
          </p:cNvPr>
          <p:cNvSpPr/>
          <p:nvPr/>
        </p:nvSpPr>
        <p:spPr>
          <a:xfrm>
            <a:off x="6357132" y="3780172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2C25F1-6217-47F1-BD4E-AF45CF1C2096}"/>
              </a:ext>
            </a:extLst>
          </p:cNvPr>
          <p:cNvSpPr/>
          <p:nvPr/>
        </p:nvSpPr>
        <p:spPr>
          <a:xfrm>
            <a:off x="7303753" y="3782267"/>
            <a:ext cx="939551" cy="392906"/>
          </a:xfrm>
          <a:prstGeom prst="rect">
            <a:avLst/>
          </a:prstGeom>
          <a:pattFill prst="wdDnDiag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27BF1174-DDBF-4A7E-A2D1-9099903AA809}"/>
              </a:ext>
            </a:extLst>
          </p:cNvPr>
          <p:cNvSpPr/>
          <p:nvPr/>
        </p:nvSpPr>
        <p:spPr>
          <a:xfrm rot="5400000">
            <a:off x="4268706" y="711242"/>
            <a:ext cx="292557" cy="7544389"/>
          </a:xfrm>
          <a:prstGeom prst="rightBrace">
            <a:avLst>
              <a:gd name="adj1" fmla="val 77222"/>
              <a:gd name="adj2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B04674-3C03-468A-9356-BC0250254A1F}"/>
              </a:ext>
            </a:extLst>
          </p:cNvPr>
          <p:cNvSpPr/>
          <p:nvPr/>
        </p:nvSpPr>
        <p:spPr>
          <a:xfrm>
            <a:off x="3391002" y="4764847"/>
            <a:ext cx="21316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500" b="1" dirty="0">
                <a:solidFill>
                  <a:srgbClr val="C00000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horizon</a:t>
            </a:r>
          </a:p>
        </p:txBody>
      </p:sp>
    </p:spTree>
    <p:extLst>
      <p:ext uri="{BB962C8B-B14F-4D97-AF65-F5344CB8AC3E}">
        <p14:creationId xmlns:p14="http://schemas.microsoft.com/office/powerpoint/2010/main" val="218772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349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chain versus process (1)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5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chain – static transitions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process – dynamic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6AC06-4E38-49B5-91AC-07036761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7" y="2944168"/>
            <a:ext cx="4399815" cy="154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2B403-E0BD-45D4-9370-49D75C8E1EA6}"/>
              </a:ext>
            </a:extLst>
          </p:cNvPr>
          <p:cNvSpPr txBox="1"/>
          <p:nvPr/>
        </p:nvSpPr>
        <p:spPr>
          <a:xfrm>
            <a:off x="1057577" y="296874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3739C-E5A2-4819-9DA9-795D652FD920}"/>
              </a:ext>
            </a:extLst>
          </p:cNvPr>
          <p:cNvSpPr txBox="1"/>
          <p:nvPr/>
        </p:nvSpPr>
        <p:spPr>
          <a:xfrm>
            <a:off x="1943401" y="366253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8B962-B400-480B-9902-1A6597478A43}"/>
              </a:ext>
            </a:extLst>
          </p:cNvPr>
          <p:cNvSpPr txBox="1"/>
          <p:nvPr/>
        </p:nvSpPr>
        <p:spPr>
          <a:xfrm>
            <a:off x="2623822" y="4352714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CB20A-6B02-41A8-A0CC-2E42883C6903}"/>
              </a:ext>
            </a:extLst>
          </p:cNvPr>
          <p:cNvSpPr txBox="1"/>
          <p:nvPr/>
        </p:nvSpPr>
        <p:spPr>
          <a:xfrm>
            <a:off x="2459363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C401B-3B49-41FC-B700-C96E53FB35D4}"/>
              </a:ext>
            </a:extLst>
          </p:cNvPr>
          <p:cNvSpPr txBox="1"/>
          <p:nvPr/>
        </p:nvSpPr>
        <p:spPr>
          <a:xfrm>
            <a:off x="1943401" y="32621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03A10-0C37-4CA8-BB5A-77C287AA0DE1}"/>
              </a:ext>
            </a:extLst>
          </p:cNvPr>
          <p:cNvSpPr txBox="1"/>
          <p:nvPr/>
        </p:nvSpPr>
        <p:spPr>
          <a:xfrm>
            <a:off x="3345188" y="34006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42A73-0D99-48A5-9128-D3280ED08112}"/>
              </a:ext>
            </a:extLst>
          </p:cNvPr>
          <p:cNvSpPr txBox="1"/>
          <p:nvPr/>
        </p:nvSpPr>
        <p:spPr>
          <a:xfrm>
            <a:off x="3852547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tp7</a:t>
            </a:r>
          </a:p>
        </p:txBody>
      </p:sp>
    </p:spTree>
    <p:extLst>
      <p:ext uri="{BB962C8B-B14F-4D97-AF65-F5344CB8AC3E}">
        <p14:creationId xmlns:p14="http://schemas.microsoft.com/office/powerpoint/2010/main" val="311056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349"/>
            <a:ext cx="8782422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chain versus process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1" y="1410245"/>
            <a:ext cx="4660376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chain – static transitions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process – dynamic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6AC06-4E38-49B5-91AC-07036761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7" y="2944168"/>
            <a:ext cx="4399815" cy="154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2B403-E0BD-45D4-9370-49D75C8E1EA6}"/>
              </a:ext>
            </a:extLst>
          </p:cNvPr>
          <p:cNvSpPr txBox="1"/>
          <p:nvPr/>
        </p:nvSpPr>
        <p:spPr>
          <a:xfrm>
            <a:off x="1057577" y="296874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3739C-E5A2-4819-9DA9-795D652FD920}"/>
              </a:ext>
            </a:extLst>
          </p:cNvPr>
          <p:cNvSpPr txBox="1"/>
          <p:nvPr/>
        </p:nvSpPr>
        <p:spPr>
          <a:xfrm>
            <a:off x="1943401" y="366253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8B962-B400-480B-9902-1A6597478A43}"/>
              </a:ext>
            </a:extLst>
          </p:cNvPr>
          <p:cNvSpPr txBox="1"/>
          <p:nvPr/>
        </p:nvSpPr>
        <p:spPr>
          <a:xfrm>
            <a:off x="2623822" y="4352714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CB20A-6B02-41A8-A0CC-2E42883C6903}"/>
              </a:ext>
            </a:extLst>
          </p:cNvPr>
          <p:cNvSpPr txBox="1"/>
          <p:nvPr/>
        </p:nvSpPr>
        <p:spPr>
          <a:xfrm>
            <a:off x="2459363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C401B-3B49-41FC-B700-C96E53FB35D4}"/>
              </a:ext>
            </a:extLst>
          </p:cNvPr>
          <p:cNvSpPr txBox="1"/>
          <p:nvPr/>
        </p:nvSpPr>
        <p:spPr>
          <a:xfrm>
            <a:off x="1943401" y="32621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03A10-0C37-4CA8-BB5A-77C287AA0DE1}"/>
              </a:ext>
            </a:extLst>
          </p:cNvPr>
          <p:cNvSpPr txBox="1"/>
          <p:nvPr/>
        </p:nvSpPr>
        <p:spPr>
          <a:xfrm>
            <a:off x="3345188" y="34006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42A73-0D99-48A5-9128-D3280ED08112}"/>
              </a:ext>
            </a:extLst>
          </p:cNvPr>
          <p:cNvSpPr txBox="1"/>
          <p:nvPr/>
        </p:nvSpPr>
        <p:spPr>
          <a:xfrm>
            <a:off x="3852547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F54079-A83E-4CC4-9184-B6663762A988}"/>
              </a:ext>
            </a:extLst>
          </p:cNvPr>
          <p:cNvSpPr/>
          <p:nvPr/>
        </p:nvSpPr>
        <p:spPr>
          <a:xfrm>
            <a:off x="5691433" y="2557629"/>
            <a:ext cx="2877533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Transition probabilities remain static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tp1 = 0.90 is cycle 1, then tp1 = 0.90 in cycle 2</a:t>
            </a:r>
          </a:p>
        </p:txBody>
      </p:sp>
    </p:spTree>
    <p:extLst>
      <p:ext uri="{BB962C8B-B14F-4D97-AF65-F5344CB8AC3E}">
        <p14:creationId xmlns:p14="http://schemas.microsoft.com/office/powerpoint/2010/main" val="1567965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5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chain – static transitions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process – dynamic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6AC06-4E38-49B5-91AC-07036761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7" y="2944168"/>
            <a:ext cx="4399815" cy="154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2B403-E0BD-45D4-9370-49D75C8E1EA6}"/>
              </a:ext>
            </a:extLst>
          </p:cNvPr>
          <p:cNvSpPr txBox="1"/>
          <p:nvPr/>
        </p:nvSpPr>
        <p:spPr>
          <a:xfrm>
            <a:off x="1057577" y="296874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3739C-E5A2-4819-9DA9-795D652FD920}"/>
              </a:ext>
            </a:extLst>
          </p:cNvPr>
          <p:cNvSpPr txBox="1"/>
          <p:nvPr/>
        </p:nvSpPr>
        <p:spPr>
          <a:xfrm>
            <a:off x="1943401" y="366253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8B962-B400-480B-9902-1A6597478A43}"/>
              </a:ext>
            </a:extLst>
          </p:cNvPr>
          <p:cNvSpPr txBox="1"/>
          <p:nvPr/>
        </p:nvSpPr>
        <p:spPr>
          <a:xfrm>
            <a:off x="2623822" y="4352714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CB20A-6B02-41A8-A0CC-2E42883C6903}"/>
              </a:ext>
            </a:extLst>
          </p:cNvPr>
          <p:cNvSpPr txBox="1"/>
          <p:nvPr/>
        </p:nvSpPr>
        <p:spPr>
          <a:xfrm>
            <a:off x="2459363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C401B-3B49-41FC-B700-C96E53FB35D4}"/>
              </a:ext>
            </a:extLst>
          </p:cNvPr>
          <p:cNvSpPr txBox="1"/>
          <p:nvPr/>
        </p:nvSpPr>
        <p:spPr>
          <a:xfrm>
            <a:off x="1943401" y="32621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03A10-0C37-4CA8-BB5A-77C287AA0DE1}"/>
              </a:ext>
            </a:extLst>
          </p:cNvPr>
          <p:cNvSpPr txBox="1"/>
          <p:nvPr/>
        </p:nvSpPr>
        <p:spPr>
          <a:xfrm>
            <a:off x="3345188" y="34006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42A73-0D99-48A5-9128-D3280ED08112}"/>
              </a:ext>
            </a:extLst>
          </p:cNvPr>
          <p:cNvSpPr txBox="1"/>
          <p:nvPr/>
        </p:nvSpPr>
        <p:spPr>
          <a:xfrm>
            <a:off x="3852547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3D49A-1F0A-4792-AC0A-91C3B3349A7F}"/>
              </a:ext>
            </a:extLst>
          </p:cNvPr>
          <p:cNvSpPr/>
          <p:nvPr/>
        </p:nvSpPr>
        <p:spPr>
          <a:xfrm>
            <a:off x="5672547" y="2338780"/>
            <a:ext cx="2877533" cy="2146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Transition probabilities change from cycle to cycle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Although tp1 = 0.90 is cycle 1, tp1 = 0.85 in cycle 2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6C175ED-A1AA-6BBE-7A59-C1993EBAE988}"/>
              </a:ext>
            </a:extLst>
          </p:cNvPr>
          <p:cNvSpPr txBox="1">
            <a:spLocks/>
          </p:cNvSpPr>
          <p:nvPr/>
        </p:nvSpPr>
        <p:spPr>
          <a:xfrm>
            <a:off x="0" y="168349"/>
            <a:ext cx="8782422" cy="608855"/>
          </a:xfrm>
          <a:prstGeom prst="rect">
            <a:avLst/>
          </a:prstGeom>
          <a:solidFill>
            <a:srgbClr val="006C92"/>
          </a:solidFill>
        </p:spPr>
        <p:txBody>
          <a:bodyPr vert="horz" lIns="457200" tIns="0" rIns="0" bIns="0" rtlCol="0" anchor="ctr" anchorCtr="0">
            <a:norm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chain versus process (3)</a:t>
            </a:r>
          </a:p>
        </p:txBody>
      </p:sp>
    </p:spTree>
    <p:extLst>
      <p:ext uri="{BB962C8B-B14F-4D97-AF65-F5344CB8AC3E}">
        <p14:creationId xmlns:p14="http://schemas.microsoft.com/office/powerpoint/2010/main" val="840369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E6183C7-F10F-694F-826F-A54ECAC0C05A}"/>
              </a:ext>
            </a:extLst>
          </p:cNvPr>
          <p:cNvSpPr/>
          <p:nvPr/>
        </p:nvSpPr>
        <p:spPr>
          <a:xfrm>
            <a:off x="394335" y="1079688"/>
            <a:ext cx="67494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x-none" dirty="0">
                <a:solidFill>
                  <a:schemeClr val="bg1"/>
                </a:solidFill>
                <a:latin typeface="Arial Nova" panose="020B05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author has no relevant financial or nonfinancial relationships to disclose. </a:t>
            </a:r>
          </a:p>
          <a:p>
            <a:endParaRPr lang="en-US" altLang="x-none" dirty="0">
              <a:solidFill>
                <a:schemeClr val="bg1"/>
              </a:solidFill>
              <a:latin typeface="Arial Nova" panose="020B05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r>
              <a:rPr lang="en-US" altLang="x-none" dirty="0">
                <a:solidFill>
                  <a:schemeClr val="bg1"/>
                </a:solidFill>
                <a:latin typeface="Arial Nova" panose="020B05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During the development, analysis, and preparation of this presentation, the author was an employee of the Veterans Health Administration, U.S. Department of Veterans Affairs.</a:t>
            </a:r>
          </a:p>
          <a:p>
            <a:endParaRPr lang="en-US" altLang="x-none" dirty="0">
              <a:solidFill>
                <a:schemeClr val="bg1"/>
              </a:solidFill>
              <a:latin typeface="Arial Nova" panose="020B05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  <a:p>
            <a:r>
              <a:rPr lang="en-US" altLang="x-none" dirty="0">
                <a:solidFill>
                  <a:schemeClr val="bg1"/>
                </a:solidFill>
                <a:latin typeface="Arial Nova" panose="020B05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The views and opinions expressed in this presentation are those of the author and do not necessarily reflect the official policy or position of any agency of the U.S. government. 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CAFD-9A33-784A-9865-DEF689B4F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8823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Disclosures and Disclaimers</a:t>
            </a:r>
          </a:p>
        </p:txBody>
      </p:sp>
    </p:spTree>
    <p:extLst>
      <p:ext uri="{BB962C8B-B14F-4D97-AF65-F5344CB8AC3E}">
        <p14:creationId xmlns:p14="http://schemas.microsoft.com/office/powerpoint/2010/main" val="2595154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5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tx2">
                    <a:lumMod val="10000"/>
                    <a:lumOff val="9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chain – static transitions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process – dynamic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6AC06-4E38-49B5-91AC-07036761B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07" y="2944168"/>
            <a:ext cx="4399815" cy="1547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2B403-E0BD-45D4-9370-49D75C8E1EA6}"/>
              </a:ext>
            </a:extLst>
          </p:cNvPr>
          <p:cNvSpPr txBox="1"/>
          <p:nvPr/>
        </p:nvSpPr>
        <p:spPr>
          <a:xfrm>
            <a:off x="1057577" y="2968747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33739C-E5A2-4819-9DA9-795D652FD920}"/>
              </a:ext>
            </a:extLst>
          </p:cNvPr>
          <p:cNvSpPr txBox="1"/>
          <p:nvPr/>
        </p:nvSpPr>
        <p:spPr>
          <a:xfrm>
            <a:off x="1943401" y="366253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8B962-B400-480B-9902-1A6597478A43}"/>
              </a:ext>
            </a:extLst>
          </p:cNvPr>
          <p:cNvSpPr txBox="1"/>
          <p:nvPr/>
        </p:nvSpPr>
        <p:spPr>
          <a:xfrm>
            <a:off x="2623822" y="4352714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CB20A-6B02-41A8-A0CC-2E42883C6903}"/>
              </a:ext>
            </a:extLst>
          </p:cNvPr>
          <p:cNvSpPr txBox="1"/>
          <p:nvPr/>
        </p:nvSpPr>
        <p:spPr>
          <a:xfrm>
            <a:off x="2459363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AC401B-3B49-41FC-B700-C96E53FB35D4}"/>
              </a:ext>
            </a:extLst>
          </p:cNvPr>
          <p:cNvSpPr txBox="1"/>
          <p:nvPr/>
        </p:nvSpPr>
        <p:spPr>
          <a:xfrm>
            <a:off x="1943401" y="32621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D03A10-0C37-4CA8-BB5A-77C287AA0DE1}"/>
              </a:ext>
            </a:extLst>
          </p:cNvPr>
          <p:cNvSpPr txBox="1"/>
          <p:nvPr/>
        </p:nvSpPr>
        <p:spPr>
          <a:xfrm>
            <a:off x="3345188" y="3400609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42A73-0D99-48A5-9128-D3280ED08112}"/>
              </a:ext>
            </a:extLst>
          </p:cNvPr>
          <p:cNvSpPr txBox="1"/>
          <p:nvPr/>
        </p:nvSpPr>
        <p:spPr>
          <a:xfrm>
            <a:off x="3852547" y="2995402"/>
            <a:ext cx="3753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 Nova" panose="020B0504020202020204" pitchFamily="34" charset="0"/>
              </a:rPr>
              <a:t>tp7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3D49A-1F0A-4792-AC0A-91C3B3349A7F}"/>
              </a:ext>
            </a:extLst>
          </p:cNvPr>
          <p:cNvSpPr/>
          <p:nvPr/>
        </p:nvSpPr>
        <p:spPr>
          <a:xfrm>
            <a:off x="5672547" y="2338780"/>
            <a:ext cx="319336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This is useful when the  cohort will have a lower survival over a long period of time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1A9ED7A-3A20-3540-3257-9E87BFF128F2}"/>
              </a:ext>
            </a:extLst>
          </p:cNvPr>
          <p:cNvSpPr txBox="1">
            <a:spLocks/>
          </p:cNvSpPr>
          <p:nvPr/>
        </p:nvSpPr>
        <p:spPr>
          <a:xfrm>
            <a:off x="0" y="156104"/>
            <a:ext cx="8782422" cy="608855"/>
          </a:xfrm>
          <a:prstGeom prst="rect">
            <a:avLst/>
          </a:prstGeom>
          <a:solidFill>
            <a:srgbClr val="006C92"/>
          </a:solidFill>
        </p:spPr>
        <p:txBody>
          <a:bodyPr vert="horz" lIns="457200" tIns="0" rIns="0" bIns="0" rtlCol="0" anchor="ctr" anchorCtr="0">
            <a:normAutofit/>
          </a:bodyPr>
          <a:lstStyle>
            <a:lvl1pPr algn="l" defTabSz="257129" rtl="0" eaLnBrk="1" latinLnBrk="0" hangingPunct="1">
              <a:lnSpc>
                <a:spcPts val="1950"/>
              </a:lnSpc>
              <a:spcBef>
                <a:spcPct val="0"/>
              </a:spcBef>
              <a:buNone/>
              <a:defRPr sz="2250" b="1" kern="1200" cap="all" baseline="0">
                <a:solidFill>
                  <a:schemeClr val="bg1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chain versus process (4)</a:t>
            </a:r>
          </a:p>
        </p:txBody>
      </p:sp>
    </p:spTree>
    <p:extLst>
      <p:ext uri="{BB962C8B-B14F-4D97-AF65-F5344CB8AC3E}">
        <p14:creationId xmlns:p14="http://schemas.microsoft.com/office/powerpoint/2010/main" val="3508966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3631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131973"/>
            <a:ext cx="7258050" cy="3116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 a group of hypothetical patients at the same time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horizon is fixed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Computationally less intensive</a:t>
            </a:r>
          </a:p>
          <a:p>
            <a:pPr>
              <a:spcAft>
                <a:spcPts val="900"/>
              </a:spcAft>
            </a:pPr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 (Monte Carlo)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Individuals are modeled through the Markov models one at a time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Time for each patient can be short or long</a:t>
            </a:r>
          </a:p>
          <a:p>
            <a:pPr lvl="1"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Computationally intensive</a:t>
            </a:r>
          </a:p>
        </p:txBody>
      </p:sp>
    </p:spTree>
    <p:extLst>
      <p:ext uri="{BB962C8B-B14F-4D97-AF65-F5344CB8AC3E}">
        <p14:creationId xmlns:p14="http://schemas.microsoft.com/office/powerpoint/2010/main" val="277997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694"/>
            <a:ext cx="8659476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</p:spTree>
    <p:extLst>
      <p:ext uri="{BB962C8B-B14F-4D97-AF65-F5344CB8AC3E}">
        <p14:creationId xmlns:p14="http://schemas.microsoft.com/office/powerpoint/2010/main" val="1216822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694"/>
            <a:ext cx="8659476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E7873-6E22-4B4E-90ED-8A2119E7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173" y="1066931"/>
            <a:ext cx="805403" cy="80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F251C9-57C0-447C-BF30-BF24D84A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54" y="1228472"/>
            <a:ext cx="805403" cy="80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53" y="1342105"/>
            <a:ext cx="805403" cy="80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7E385-9AB3-44B3-A31C-2AF6FE0D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34" y="1483513"/>
            <a:ext cx="805403" cy="80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2E0DCD-2278-497D-8C75-4087A3CEA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0" y="922240"/>
            <a:ext cx="805403" cy="805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6E0D7D-4C63-4F54-9CAC-B8E49A1D2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645" y="1496227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3E6A54D-1C5C-928D-1E30-2484DC78A47F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D0456B-3E0E-1EBE-FB71-E9F5B202905A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BDD1D9-9742-0EAC-7A9B-663345FB13DF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4BCFFA7-3E0E-9AB8-D03C-ECCFA87C0BB1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365D123-0DA3-AEFE-7452-935A1859BE85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CF841CE-3225-5090-9F2B-0323AE2A73C0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</p:spTree>
    <p:extLst>
      <p:ext uri="{BB962C8B-B14F-4D97-AF65-F5344CB8AC3E}">
        <p14:creationId xmlns:p14="http://schemas.microsoft.com/office/powerpoint/2010/main" val="3028178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1632"/>
            <a:ext cx="865947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E7873-6E22-4B4E-90ED-8A2119E7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297" y="2901340"/>
            <a:ext cx="805403" cy="80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F251C9-57C0-447C-BF30-BF24D84A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920" y="2913265"/>
            <a:ext cx="805403" cy="80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29" y="2916687"/>
            <a:ext cx="805403" cy="80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7E385-9AB3-44B3-A31C-2AF6FE0D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023" y="2916687"/>
            <a:ext cx="805403" cy="80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2E0DCD-2278-497D-8C75-4087A3CEA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24" y="2774282"/>
            <a:ext cx="805403" cy="805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6E0D7D-4C63-4F54-9CAC-B8E49A1D2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714" y="2680461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</p:spTree>
    <p:extLst>
      <p:ext uri="{BB962C8B-B14F-4D97-AF65-F5344CB8AC3E}">
        <p14:creationId xmlns:p14="http://schemas.microsoft.com/office/powerpoint/2010/main" val="2299562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7770"/>
            <a:ext cx="865179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(4)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E7873-6E22-4B4E-90ED-8A2119E7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9" y="3811447"/>
            <a:ext cx="805403" cy="80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F251C9-57C0-447C-BF30-BF24D84A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01" y="3869462"/>
            <a:ext cx="805403" cy="80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13" y="3869462"/>
            <a:ext cx="805403" cy="80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7E385-9AB3-44B3-A31C-2AF6FE0D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97" y="3792503"/>
            <a:ext cx="805403" cy="80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2E0DCD-2278-497D-8C75-4087A3CEA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79" y="3889297"/>
            <a:ext cx="805403" cy="805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6E0D7D-4C63-4F54-9CAC-B8E49A1D2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21" y="3767327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</p:spTree>
    <p:extLst>
      <p:ext uri="{BB962C8B-B14F-4D97-AF65-F5344CB8AC3E}">
        <p14:creationId xmlns:p14="http://schemas.microsoft.com/office/powerpoint/2010/main" val="4163457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768"/>
            <a:ext cx="865947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08E7873-6E22-4B4E-90ED-8A2119E7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9" y="3811447"/>
            <a:ext cx="805403" cy="80540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F251C9-57C0-447C-BF30-BF24D84A7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601" y="3869462"/>
            <a:ext cx="805403" cy="80540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913" y="3869462"/>
            <a:ext cx="805403" cy="8054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07E385-9AB3-44B3-A31C-2AF6FE0DA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97" y="3792503"/>
            <a:ext cx="805403" cy="80540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42E0DCD-2278-497D-8C75-4087A3CEA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79" y="3889297"/>
            <a:ext cx="805403" cy="80540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36E0D7D-4C63-4F54-9CAC-B8E49A1D2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221" y="3767327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EEFE5-94A4-4EC8-9E85-848316F5668A}"/>
              </a:ext>
            </a:extLst>
          </p:cNvPr>
          <p:cNvSpPr txBox="1"/>
          <p:nvPr/>
        </p:nvSpPr>
        <p:spPr>
          <a:xfrm>
            <a:off x="338902" y="3159404"/>
            <a:ext cx="294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“Memoryless” </a:t>
            </a:r>
          </a:p>
          <a:p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(Markovian Assumption)</a:t>
            </a:r>
          </a:p>
        </p:txBody>
      </p:sp>
    </p:spTree>
    <p:extLst>
      <p:ext uri="{BB962C8B-B14F-4D97-AF65-F5344CB8AC3E}">
        <p14:creationId xmlns:p14="http://schemas.microsoft.com/office/powerpoint/2010/main" val="2238940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768"/>
            <a:ext cx="865947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(6)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C00000"/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8EEFE5-94A4-4EC8-9E85-848316F5668A}"/>
              </a:ext>
            </a:extLst>
          </p:cNvPr>
          <p:cNvSpPr txBox="1"/>
          <p:nvPr/>
        </p:nvSpPr>
        <p:spPr>
          <a:xfrm>
            <a:off x="338902" y="3159404"/>
            <a:ext cx="294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“Memoryless” </a:t>
            </a:r>
          </a:p>
          <a:p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(Markovian Assumption)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956520-5D32-6499-49AC-D0367E4D504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7171548" y="3613900"/>
            <a:ext cx="869899" cy="4040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B17FB9-262A-3FEF-5247-C0030C9F47A3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5769204" y="2426300"/>
            <a:ext cx="658003" cy="6652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DCB9C8D-7760-BE1F-DC55-9AF59EC8AB69}"/>
              </a:ext>
            </a:extLst>
          </p:cNvPr>
          <p:cNvSpPr txBox="1"/>
          <p:nvPr/>
        </p:nvSpPr>
        <p:spPr>
          <a:xfrm>
            <a:off x="4581881" y="1062148"/>
            <a:ext cx="3497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Tunnel states are used to force the model to consider the previous state</a:t>
            </a:r>
          </a:p>
        </p:txBody>
      </p:sp>
    </p:spTree>
    <p:extLst>
      <p:ext uri="{BB962C8B-B14F-4D97-AF65-F5344CB8AC3E}">
        <p14:creationId xmlns:p14="http://schemas.microsoft.com/office/powerpoint/2010/main" val="104653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3963"/>
            <a:ext cx="862874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(7)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53" y="1342105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FB0C3-9B1F-2626-BA55-86C430EEA05A}"/>
              </a:ext>
            </a:extLst>
          </p:cNvPr>
          <p:cNvSpPr txBox="1"/>
          <p:nvPr/>
        </p:nvSpPr>
        <p:spPr>
          <a:xfrm>
            <a:off x="613277" y="2179483"/>
            <a:ext cx="29489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“First order” Montel Carlo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Generate variance around the cost and benefits</a:t>
            </a:r>
          </a:p>
        </p:txBody>
      </p:sp>
    </p:spTree>
    <p:extLst>
      <p:ext uri="{BB962C8B-B14F-4D97-AF65-F5344CB8AC3E}">
        <p14:creationId xmlns:p14="http://schemas.microsoft.com/office/powerpoint/2010/main" val="2121107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5851"/>
            <a:ext cx="8605688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(8)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824" y="2983324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47D91E8-F501-4DE0-84F4-99867F1539F7}"/>
              </a:ext>
            </a:extLst>
          </p:cNvPr>
          <p:cNvCxnSpPr>
            <a:stCxn id="6" idx="4"/>
          </p:cNvCxnSpPr>
          <p:nvPr/>
        </p:nvCxnSpPr>
        <p:spPr>
          <a:xfrm>
            <a:off x="5242876" y="2795682"/>
            <a:ext cx="0" cy="187643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037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BCC5F-4C98-6879-4A71-AE5C4CF08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6DECC-6538-B742-CADB-CEF157CD2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2757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Download files from </a:t>
            </a:r>
            <a:r>
              <a:rPr lang="en-US" sz="2400" dirty="0" err="1">
                <a:latin typeface="Arial Nova" panose="020B0504020202020204" pitchFamily="34" charset="0"/>
                <a:cs typeface="Arial" panose="020B0604020202020204" pitchFamily="34" charset="0"/>
              </a:rPr>
              <a:t>github</a:t>
            </a:r>
            <a:endParaRPr lang="en-US" sz="24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1D542456-E63C-8600-5E04-EF8D01464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099" y="1413006"/>
            <a:ext cx="7772400" cy="14286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506F417-5CE6-AD81-8EDC-CB0D3FA7ABB9}"/>
              </a:ext>
            </a:extLst>
          </p:cNvPr>
          <p:cNvSpPr/>
          <p:nvPr/>
        </p:nvSpPr>
        <p:spPr>
          <a:xfrm>
            <a:off x="7350692" y="2337575"/>
            <a:ext cx="260841" cy="2341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65938E-926B-4441-6C87-8DB4CCC5AF2E}"/>
              </a:ext>
            </a:extLst>
          </p:cNvPr>
          <p:cNvSpPr txBox="1"/>
          <p:nvPr/>
        </p:nvSpPr>
        <p:spPr>
          <a:xfrm>
            <a:off x="6323244" y="3240199"/>
            <a:ext cx="2315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  <a:latin typeface="Arial Nova" panose="020B0504020202020204" pitchFamily="34" charset="0"/>
              </a:rPr>
              <a:t>Right-click and save on your computer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7FFB4CF-CCF9-C0E5-9A81-EC99873B71A6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7481113" y="2571751"/>
            <a:ext cx="0" cy="66844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5F92E2B-0760-988A-7064-C64789DFAFCE}"/>
              </a:ext>
            </a:extLst>
          </p:cNvPr>
          <p:cNvSpPr txBox="1"/>
          <p:nvPr/>
        </p:nvSpPr>
        <p:spPr>
          <a:xfrm>
            <a:off x="365760" y="4503420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GitHub page</a:t>
            </a: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8312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600" y="162768"/>
            <a:ext cx="8607992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(9)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15" y="3843094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7B3390F-837E-47C2-82C2-14A9EC38DCF6}"/>
              </a:ext>
            </a:extLst>
          </p:cNvPr>
          <p:cNvCxnSpPr>
            <a:stCxn id="6" idx="4"/>
            <a:endCxn id="9" idx="0"/>
          </p:cNvCxnSpPr>
          <p:nvPr/>
        </p:nvCxnSpPr>
        <p:spPr>
          <a:xfrm>
            <a:off x="5242876" y="2795682"/>
            <a:ext cx="0" cy="191419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68CF957-B76C-4A7E-9CD6-22EE779F1EC6}"/>
              </a:ext>
            </a:extLst>
          </p:cNvPr>
          <p:cNvCxnSpPr>
            <a:stCxn id="9" idx="4"/>
          </p:cNvCxnSpPr>
          <p:nvPr/>
        </p:nvCxnSpPr>
        <p:spPr>
          <a:xfrm>
            <a:off x="5242876" y="3725866"/>
            <a:ext cx="1600686" cy="183866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356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3963"/>
            <a:ext cx="8636424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453" y="1342105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</p:spTree>
    <p:extLst>
      <p:ext uri="{BB962C8B-B14F-4D97-AF65-F5344CB8AC3E}">
        <p14:creationId xmlns:p14="http://schemas.microsoft.com/office/powerpoint/2010/main" val="14377471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5851"/>
            <a:ext cx="861337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Cohort versus Microsimulations (11)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23" y="2791906"/>
            <a:ext cx="805403" cy="8054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9A70F0-F1D5-473C-BC39-F1EA9DC4B6A3}"/>
              </a:ext>
            </a:extLst>
          </p:cNvPr>
          <p:cNvCxnSpPr>
            <a:stCxn id="6" idx="4"/>
          </p:cNvCxnSpPr>
          <p:nvPr/>
        </p:nvCxnSpPr>
        <p:spPr>
          <a:xfrm>
            <a:off x="5242876" y="2795682"/>
            <a:ext cx="1283053" cy="265152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628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8301"/>
            <a:ext cx="861337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Cohort versus Microsimulations (12)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Cohort simulation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Individual or microsimulations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DA7247-46C1-44DE-87A6-A2CA402D8C3B}"/>
              </a:ext>
            </a:extLst>
          </p:cNvPr>
          <p:cNvSpPr/>
          <p:nvPr/>
        </p:nvSpPr>
        <p:spPr>
          <a:xfrm>
            <a:off x="4716547" y="2056917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20B1160-3248-40AF-AC62-FD4A86884E7B}"/>
              </a:ext>
            </a:extLst>
          </p:cNvPr>
          <p:cNvSpPr/>
          <p:nvPr/>
        </p:nvSpPr>
        <p:spPr>
          <a:xfrm>
            <a:off x="6273049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7DE15CD-D4D8-4997-ADDC-CD27964147DB}"/>
              </a:ext>
            </a:extLst>
          </p:cNvPr>
          <p:cNvSpPr/>
          <p:nvPr/>
        </p:nvSpPr>
        <p:spPr>
          <a:xfrm>
            <a:off x="7829550" y="205314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7A5CFA-6EAE-4DD7-89DC-376E23FBCDE2}"/>
              </a:ext>
            </a:extLst>
          </p:cNvPr>
          <p:cNvSpPr/>
          <p:nvPr/>
        </p:nvSpPr>
        <p:spPr>
          <a:xfrm>
            <a:off x="4716547" y="2987101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ADA8D09-3CF2-481E-ACBA-05D2DD9BD41F}"/>
              </a:ext>
            </a:extLst>
          </p:cNvPr>
          <p:cNvSpPr/>
          <p:nvPr/>
        </p:nvSpPr>
        <p:spPr>
          <a:xfrm>
            <a:off x="6273049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9207D94-3D5F-4EF4-9EE5-0A6DD3AC2288}"/>
              </a:ext>
            </a:extLst>
          </p:cNvPr>
          <p:cNvSpPr/>
          <p:nvPr/>
        </p:nvSpPr>
        <p:spPr>
          <a:xfrm>
            <a:off x="7829550" y="2983325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077B3F9-DE9D-4C89-9972-55133BF6C630}"/>
              </a:ext>
            </a:extLst>
          </p:cNvPr>
          <p:cNvSpPr/>
          <p:nvPr/>
        </p:nvSpPr>
        <p:spPr>
          <a:xfrm>
            <a:off x="4774287" y="3913508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Well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9151279-E4A5-42AF-8266-36C405E1E321}"/>
              </a:ext>
            </a:extLst>
          </p:cNvPr>
          <p:cNvSpPr/>
          <p:nvPr/>
        </p:nvSpPr>
        <p:spPr>
          <a:xfrm>
            <a:off x="6330788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Illness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A72A91-E8F4-4F4B-90FC-AD5CFFB3444E}"/>
              </a:ext>
            </a:extLst>
          </p:cNvPr>
          <p:cNvSpPr/>
          <p:nvPr/>
        </p:nvSpPr>
        <p:spPr>
          <a:xfrm>
            <a:off x="7887289" y="3909732"/>
            <a:ext cx="1052657" cy="7387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rgbClr val="006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accent5">
                    <a:lumMod val="50000"/>
                  </a:schemeClr>
                </a:solidFill>
                <a:latin typeface="Arial Nova" panose="020B0504020202020204" pitchFamily="34" charset="0"/>
              </a:rPr>
              <a:t>Dead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B5328E-6597-489B-B8DB-FE5F8FF83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940" y="3775677"/>
            <a:ext cx="805403" cy="8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06278F7-653F-4C7E-B8AC-30425F036FE7}"/>
              </a:ext>
            </a:extLst>
          </p:cNvPr>
          <p:cNvSpPr txBox="1"/>
          <p:nvPr/>
        </p:nvSpPr>
        <p:spPr>
          <a:xfrm>
            <a:off x="3706773" y="2294751"/>
            <a:ext cx="58862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Initial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A637A5-D0F5-4DFC-A803-4347DCDA9196}"/>
              </a:ext>
            </a:extLst>
          </p:cNvPr>
          <p:cNvSpPr txBox="1"/>
          <p:nvPr/>
        </p:nvSpPr>
        <p:spPr>
          <a:xfrm>
            <a:off x="3706773" y="3214207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209F93-65FA-41B3-85BE-F9F078C94604}"/>
              </a:ext>
            </a:extLst>
          </p:cNvPr>
          <p:cNvSpPr txBox="1"/>
          <p:nvPr/>
        </p:nvSpPr>
        <p:spPr>
          <a:xfrm>
            <a:off x="3688738" y="413366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Cycle 2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5EF975-EA61-437D-ADAE-ED9F6E0B6CF3}"/>
              </a:ext>
            </a:extLst>
          </p:cNvPr>
          <p:cNvCxnSpPr/>
          <p:nvPr/>
        </p:nvCxnSpPr>
        <p:spPr>
          <a:xfrm>
            <a:off x="5242876" y="2795682"/>
            <a:ext cx="1283053" cy="265152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75F5DC9-FA3A-4A09-9C1B-7BE430489B30}"/>
              </a:ext>
            </a:extLst>
          </p:cNvPr>
          <p:cNvCxnSpPr/>
          <p:nvPr/>
        </p:nvCxnSpPr>
        <p:spPr>
          <a:xfrm>
            <a:off x="6799377" y="3736528"/>
            <a:ext cx="1283053" cy="265152"/>
          </a:xfrm>
          <a:prstGeom prst="straightConnector1">
            <a:avLst/>
          </a:prstGeom>
          <a:ln w="57150">
            <a:solidFill>
              <a:srgbClr val="006C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13280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5D1F0-DFBB-3145-A358-9FDAD5CE9E1E}"/>
              </a:ext>
            </a:extLst>
          </p:cNvPr>
          <p:cNvSpPr txBox="1"/>
          <p:nvPr/>
        </p:nvSpPr>
        <p:spPr>
          <a:xfrm>
            <a:off x="468469" y="1911527"/>
            <a:ext cx="64809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E48FE-8001-43F0-8632-10865CFEBD3C}"/>
              </a:ext>
            </a:extLst>
          </p:cNvPr>
          <p:cNvSpPr/>
          <p:nvPr/>
        </p:nvSpPr>
        <p:spPr>
          <a:xfrm>
            <a:off x="468469" y="2571750"/>
            <a:ext cx="5406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Using existing studies to estimate probabilities for decision models</a:t>
            </a:r>
          </a:p>
        </p:txBody>
      </p:sp>
    </p:spTree>
    <p:extLst>
      <p:ext uri="{BB962C8B-B14F-4D97-AF65-F5344CB8AC3E}">
        <p14:creationId xmlns:p14="http://schemas.microsoft.com/office/powerpoint/2010/main" val="3599481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4400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 (1)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481559" y="1117505"/>
            <a:ext cx="7258050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b="1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Rate</a:t>
            </a: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Instantaneous likelihood of transition at any point in time (e.g., 5 events per 100 Person Years)</a:t>
            </a:r>
          </a:p>
          <a:p>
            <a:pPr>
              <a:spcAft>
                <a:spcPts val="900"/>
              </a:spcAft>
            </a:pPr>
            <a:r>
              <a:rPr lang="en-US" sz="2100" b="1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Probability</a:t>
            </a: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– Proportion of a cohort that experiences the event over a specific period (e.g., 90% of patients had the event)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 get the transition probabilities in a Markov model using an existing study, estimate the rate, then estimate the probability for the time of interest using the rate</a:t>
            </a:r>
          </a:p>
        </p:txBody>
      </p:sp>
    </p:spTree>
    <p:extLst>
      <p:ext uri="{BB962C8B-B14F-4D97-AF65-F5344CB8AC3E}">
        <p14:creationId xmlns:p14="http://schemas.microsoft.com/office/powerpoint/2010/main" val="174016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7310"/>
            <a:ext cx="867484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 (2)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Estimating the probability from a study: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Probability from study </a:t>
            </a: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Rate  Probability for model</a:t>
            </a:r>
            <a:endParaRPr lang="en-US" sz="2100" dirty="0">
              <a:solidFill>
                <a:schemeClr val="bg1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/>
              <p:nvPr/>
            </p:nvSpPr>
            <p:spPr>
              <a:xfrm>
                <a:off x="2985772" y="3684151"/>
                <a:ext cx="26579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𝑃𝑟𝑜𝑏𝑎𝑏𝑖𝑙𝑖𝑡𝑦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772" y="3684151"/>
                <a:ext cx="2657907" cy="307777"/>
              </a:xfrm>
              <a:prstGeom prst="rect">
                <a:avLst/>
              </a:prstGeom>
              <a:blipFill>
                <a:blip r:embed="rId2"/>
                <a:stretch>
                  <a:fillRect l="-2857" b="-30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32C4FD-9891-4451-871E-7A0F7BEED16D}"/>
                  </a:ext>
                </a:extLst>
              </p:cNvPr>
              <p:cNvSpPr txBox="1"/>
              <p:nvPr/>
            </p:nvSpPr>
            <p:spPr>
              <a:xfrm>
                <a:off x="3308809" y="2741433"/>
                <a:ext cx="2211310" cy="586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32C4FD-9891-4451-871E-7A0F7BEED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809" y="2741433"/>
                <a:ext cx="2211310" cy="586186"/>
              </a:xfrm>
              <a:prstGeom prst="rect">
                <a:avLst/>
              </a:prstGeom>
              <a:blipFill>
                <a:blip r:embed="rId3"/>
                <a:stretch>
                  <a:fillRect l="-1714" t="-8511" r="-3429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2F6911B-AF40-42E7-BB59-5C50A04A6B69}"/>
              </a:ext>
            </a:extLst>
          </p:cNvPr>
          <p:cNvSpPr txBox="1"/>
          <p:nvPr/>
        </p:nvSpPr>
        <p:spPr>
          <a:xfrm>
            <a:off x="261594" y="4171360"/>
            <a:ext cx="124040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p probability</a:t>
            </a:r>
          </a:p>
          <a:p>
            <a:r>
              <a:rPr lang="en-US" sz="15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 time</a:t>
            </a:r>
          </a:p>
          <a:p>
            <a:r>
              <a:rPr lang="en-US" sz="15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r rate</a:t>
            </a:r>
          </a:p>
        </p:txBody>
      </p:sp>
    </p:spTree>
    <p:extLst>
      <p:ext uri="{BB962C8B-B14F-4D97-AF65-F5344CB8AC3E}">
        <p14:creationId xmlns:p14="http://schemas.microsoft.com/office/powerpoint/2010/main" val="7151538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2324"/>
            <a:ext cx="8776262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 (3)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213376"/>
            <a:ext cx="7258050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the 5-year probability of achieving a cure is 90%, what is the 1-year probability?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can’t divide the 5-year probability by 5 (e.g., 90% / 5 = 18% to get the annual rate)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/>
              <p:nvPr/>
            </p:nvSpPr>
            <p:spPr>
              <a:xfrm>
                <a:off x="6142398" y="3154121"/>
                <a:ext cx="21742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)=1−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398" y="3154121"/>
                <a:ext cx="2174250" cy="369332"/>
              </a:xfrm>
              <a:prstGeom prst="rect">
                <a:avLst/>
              </a:prstGeom>
              <a:blipFill>
                <a:blip r:embed="rId3"/>
                <a:stretch>
                  <a:fillRect l="-2528" r="-562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32C4FD-9891-4451-871E-7A0F7BEED16D}"/>
                  </a:ext>
                </a:extLst>
              </p:cNvPr>
              <p:cNvSpPr txBox="1"/>
              <p:nvPr/>
            </p:nvSpPr>
            <p:spPr>
              <a:xfrm>
                <a:off x="2517190" y="3031035"/>
                <a:ext cx="2328714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21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1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32C4FD-9891-4451-871E-7A0F7BEED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190" y="3031035"/>
                <a:ext cx="2328714" cy="6155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D06D2C5-5B77-4B4C-919E-D80650E3137F}"/>
              </a:ext>
            </a:extLst>
          </p:cNvPr>
          <p:cNvSpPr/>
          <p:nvPr/>
        </p:nvSpPr>
        <p:spPr>
          <a:xfrm>
            <a:off x="260442" y="3067289"/>
            <a:ext cx="1363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Probability from study</a:t>
            </a:r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5AA6207-18E2-4EC3-AF1A-9ACA23FEB596}"/>
              </a:ext>
            </a:extLst>
          </p:cNvPr>
          <p:cNvSpPr/>
          <p:nvPr/>
        </p:nvSpPr>
        <p:spPr>
          <a:xfrm>
            <a:off x="1753386" y="3194248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09020B-C3EE-4307-8F9C-756CBE7E2927}"/>
              </a:ext>
            </a:extLst>
          </p:cNvPr>
          <p:cNvSpPr/>
          <p:nvPr/>
        </p:nvSpPr>
        <p:spPr>
          <a:xfrm>
            <a:off x="5223903" y="3154122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FBCE05-CDA0-48B6-961E-443AA38C2BE4}"/>
              </a:ext>
            </a:extLst>
          </p:cNvPr>
          <p:cNvSpPr/>
          <p:nvPr/>
        </p:nvSpPr>
        <p:spPr>
          <a:xfrm>
            <a:off x="106052" y="4107046"/>
            <a:ext cx="216821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P(5 years) = 90%</a:t>
            </a:r>
            <a:endParaRPr lang="en-US" sz="15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44556A-0E1D-4C70-9ADB-FE27FBD8CE65}"/>
              </a:ext>
            </a:extLst>
          </p:cNvPr>
          <p:cNvSpPr/>
          <p:nvPr/>
        </p:nvSpPr>
        <p:spPr>
          <a:xfrm>
            <a:off x="1753386" y="4072422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BAC783-9F05-4CC1-A434-AF4FB7839DE7}"/>
                  </a:ext>
                </a:extLst>
              </p:cNvPr>
              <p:cNvSpPr txBox="1"/>
              <p:nvPr/>
            </p:nvSpPr>
            <p:spPr>
              <a:xfrm>
                <a:off x="2517190" y="4072421"/>
                <a:ext cx="2517164" cy="4791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𝑅𝑎𝑡𝑒</m:t>
                      </m:r>
                      <m:r>
                        <a:rPr lang="en-US" sz="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5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⁡(1−0.90)</m:t>
                          </m:r>
                        </m:num>
                        <m:den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𝑦𝑒𝑎𝑟𝑠</m:t>
                          </m:r>
                        </m:den>
                      </m:f>
                      <m:r>
                        <a:rPr lang="en-US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=0.46</m:t>
                      </m:r>
                    </m:oMath>
                  </m:oMathPara>
                </a14:m>
                <a:endParaRPr lang="en-US" sz="15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FBAC783-9F05-4CC1-A434-AF4FB7839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190" y="4072421"/>
                <a:ext cx="2517164" cy="479170"/>
              </a:xfrm>
              <a:prstGeom prst="rect">
                <a:avLst/>
              </a:prstGeom>
              <a:blipFill>
                <a:blip r:embed="rId5"/>
                <a:stretch>
                  <a:fillRect l="-1211" t="-3797" r="-969" b="-13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C450AD03-F2E3-4EB7-8810-E1DBBE9B2966}"/>
              </a:ext>
            </a:extLst>
          </p:cNvPr>
          <p:cNvSpPr/>
          <p:nvPr/>
        </p:nvSpPr>
        <p:spPr>
          <a:xfrm>
            <a:off x="5223903" y="4072422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070E80-931E-46C0-84C0-15674A7E5A8E}"/>
                  </a:ext>
                </a:extLst>
              </p:cNvPr>
              <p:cNvSpPr txBox="1"/>
              <p:nvPr/>
            </p:nvSpPr>
            <p:spPr>
              <a:xfrm>
                <a:off x="5844428" y="4122290"/>
                <a:ext cx="3253263" cy="246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en-US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0.46</m:t>
                              </m:r>
                            </m:e>
                          </m:d>
                          <m:d>
                            <m:dPr>
                              <m:ctrlP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</m:d>
                        </m:sup>
                      </m:sSup>
                      <m:r>
                        <a:rPr lang="en-US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=0.37</m:t>
                      </m:r>
                    </m:oMath>
                  </m:oMathPara>
                </a14:m>
                <a:endParaRPr lang="en-US" sz="15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070E80-931E-46C0-84C0-15674A7E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428" y="4122290"/>
                <a:ext cx="3253263" cy="246542"/>
              </a:xfrm>
              <a:prstGeom prst="rect">
                <a:avLst/>
              </a:prstGeom>
              <a:blipFill>
                <a:blip r:embed="rId6"/>
                <a:stretch>
                  <a:fillRect l="-750" r="-75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576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F385E9B8-7C11-4574-AD07-2E2E1A4FA7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4906546"/>
              </p:ext>
            </p:extLst>
          </p:nvPr>
        </p:nvGraphicFramePr>
        <p:xfrm>
          <a:off x="851689" y="1308226"/>
          <a:ext cx="5410508" cy="3555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33059"/>
            <a:ext cx="862105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 (4)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5E998D-5FCF-45F9-B159-3B2C8632C040}"/>
              </a:ext>
            </a:extLst>
          </p:cNvPr>
          <p:cNvCxnSpPr>
            <a:cxnSpLocks/>
          </p:cNvCxnSpPr>
          <p:nvPr/>
        </p:nvCxnSpPr>
        <p:spPr>
          <a:xfrm flipV="1">
            <a:off x="3335174" y="1909223"/>
            <a:ext cx="0" cy="2595556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A23F2C-5862-4203-8890-92FB91FDAEA5}"/>
              </a:ext>
            </a:extLst>
          </p:cNvPr>
          <p:cNvCxnSpPr>
            <a:cxnSpLocks/>
          </p:cNvCxnSpPr>
          <p:nvPr/>
        </p:nvCxnSpPr>
        <p:spPr>
          <a:xfrm flipH="1">
            <a:off x="1227497" y="2021548"/>
            <a:ext cx="2135171" cy="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3482DCA-5FB0-4F0E-88E5-435C8AD4CCC7}"/>
              </a:ext>
            </a:extLst>
          </p:cNvPr>
          <p:cNvSpPr txBox="1"/>
          <p:nvPr/>
        </p:nvSpPr>
        <p:spPr>
          <a:xfrm>
            <a:off x="1425460" y="1603942"/>
            <a:ext cx="138211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0.90 @ 5 years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086F20-3666-49DA-BDBE-ADA4FF3BA004}"/>
              </a:ext>
            </a:extLst>
          </p:cNvPr>
          <p:cNvSpPr txBox="1"/>
          <p:nvPr/>
        </p:nvSpPr>
        <p:spPr>
          <a:xfrm>
            <a:off x="5300663" y="1482484"/>
            <a:ext cx="17331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6C92"/>
                </a:solidFill>
                <a:latin typeface="Arial Nova" panose="020B0504020202020204" pitchFamily="34" charset="0"/>
              </a:rPr>
              <a:t>Correct probability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BD1909-A79D-43A9-BFDE-0FBE0EC959A9}"/>
              </a:ext>
            </a:extLst>
          </p:cNvPr>
          <p:cNvSpPr txBox="1"/>
          <p:nvPr/>
        </p:nvSpPr>
        <p:spPr>
          <a:xfrm>
            <a:off x="5300663" y="1940263"/>
            <a:ext cx="185820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ED7D31"/>
                </a:solidFill>
                <a:latin typeface="Arial Nova" panose="020B0504020202020204" pitchFamily="34" charset="0"/>
              </a:rPr>
              <a:t>Incorrect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9DE70-CD55-4F1C-BF6B-3CDD71B2C00E}"/>
                  </a:ext>
                </a:extLst>
              </p:cNvPr>
              <p:cNvSpPr txBox="1"/>
              <p:nvPr/>
            </p:nvSpPr>
            <p:spPr>
              <a:xfrm>
                <a:off x="5328156" y="1693754"/>
                <a:ext cx="2932469" cy="22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solidFill>
                            <a:srgbClr val="006C9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en-US" sz="1350" i="1">
                          <a:solidFill>
                            <a:srgbClr val="006C92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006C9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006C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006C92"/>
                                  </a:solidFill>
                                  <a:latin typeface="Cambria Math" panose="02040503050406030204" pitchFamily="18" charset="0"/>
                                </a:rPr>
                                <m:t>0.46</m:t>
                              </m:r>
                            </m:e>
                          </m:d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006C9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006C92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1350" i="1">
                                  <a:solidFill>
                                    <a:srgbClr val="006C92"/>
                                  </a:solidFill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solidFill>
                            <a:srgbClr val="006C92"/>
                          </a:solidFill>
                          <a:latin typeface="Cambria Math" panose="02040503050406030204" pitchFamily="18" charset="0"/>
                        </a:rPr>
                        <m:t>=0.37</m:t>
                      </m:r>
                    </m:oMath>
                  </m:oMathPara>
                </a14:m>
                <a:endParaRPr lang="en-US" sz="1350" dirty="0">
                  <a:solidFill>
                    <a:srgbClr val="006C92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A9DE70-CD55-4F1C-BF6B-3CDD71B2C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8156" y="1693754"/>
                <a:ext cx="2932469" cy="221920"/>
              </a:xfrm>
              <a:prstGeom prst="rect">
                <a:avLst/>
              </a:prstGeom>
              <a:blipFill>
                <a:blip r:embed="rId3"/>
                <a:stretch>
                  <a:fillRect l="-832" r="-104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E4CC41-8CE0-4401-B20B-1246321A7FBE}"/>
                  </a:ext>
                </a:extLst>
              </p:cNvPr>
              <p:cNvSpPr txBox="1"/>
              <p:nvPr/>
            </p:nvSpPr>
            <p:spPr>
              <a:xfrm>
                <a:off x="5323458" y="2193335"/>
                <a:ext cx="2932469" cy="2219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en-US" sz="135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350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0.18</m:t>
                              </m:r>
                            </m:e>
                          </m:d>
                          <m:d>
                            <m:dPr>
                              <m:ctrlPr>
                                <a:rPr lang="en-US" sz="135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1350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</m:d>
                        </m:sup>
                      </m:sSup>
                      <m:r>
                        <a:rPr lang="en-US" sz="1350" i="1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=0.16</m:t>
                      </m:r>
                    </m:oMath>
                  </m:oMathPara>
                </a14:m>
                <a:endParaRPr lang="en-US" sz="1350" dirty="0">
                  <a:solidFill>
                    <a:srgbClr val="ED7D3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E4CC41-8CE0-4401-B20B-1246321A7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58" y="2193335"/>
                <a:ext cx="2932469" cy="221920"/>
              </a:xfrm>
              <a:prstGeom prst="rect">
                <a:avLst/>
              </a:prstGeom>
              <a:blipFill>
                <a:blip r:embed="rId4"/>
                <a:stretch>
                  <a:fillRect l="-832" r="-1040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743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0558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Estimating transition probabilities (5)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213376"/>
            <a:ext cx="7258050" cy="1500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Suppose you had data from a meta-analysis where the relative risk of cure is 2.0 with a drug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the 1-year probability of cure using an annual rate of cure that is 0.47? (Hint: Is it not 2 x 0.47)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/>
              <p:nvPr/>
            </p:nvSpPr>
            <p:spPr>
              <a:xfrm>
                <a:off x="4256448" y="3194247"/>
                <a:ext cx="21742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)=1−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𝑟𝑡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059813-40B8-45D1-B619-50E4BD2E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448" y="3194247"/>
                <a:ext cx="2174250" cy="369332"/>
              </a:xfrm>
              <a:prstGeom prst="rect">
                <a:avLst/>
              </a:prstGeom>
              <a:blipFill>
                <a:blip r:embed="rId2"/>
                <a:stretch>
                  <a:fillRect l="-2241" r="-280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D06D2C5-5B77-4B4C-919E-D80650E3137F}"/>
              </a:ext>
            </a:extLst>
          </p:cNvPr>
          <p:cNvSpPr/>
          <p:nvPr/>
        </p:nvSpPr>
        <p:spPr>
          <a:xfrm>
            <a:off x="1887232" y="3205788"/>
            <a:ext cx="13635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RR * rate</a:t>
            </a:r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A09020B-C3EE-4307-8F9C-756CBE7E2927}"/>
              </a:ext>
            </a:extLst>
          </p:cNvPr>
          <p:cNvSpPr/>
          <p:nvPr/>
        </p:nvSpPr>
        <p:spPr>
          <a:xfrm>
            <a:off x="3337953" y="3194248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FBCE05-CDA0-48B6-961E-443AA38C2BE4}"/>
              </a:ext>
            </a:extLst>
          </p:cNvPr>
          <p:cNvSpPr/>
          <p:nvPr/>
        </p:nvSpPr>
        <p:spPr>
          <a:xfrm>
            <a:off x="1049743" y="4101747"/>
            <a:ext cx="21682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2.0 </a:t>
            </a:r>
            <a:r>
              <a:rPr lang="en-US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X 0.47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= 0.94 </a:t>
            </a:r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450AD03-F2E3-4EB7-8810-E1DBBE9B2966}"/>
              </a:ext>
            </a:extLst>
          </p:cNvPr>
          <p:cNvSpPr/>
          <p:nvPr/>
        </p:nvSpPr>
        <p:spPr>
          <a:xfrm>
            <a:off x="3317602" y="4078665"/>
            <a:ext cx="520876" cy="36933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070E80-931E-46C0-84C0-15674A7E5A8E}"/>
                  </a:ext>
                </a:extLst>
              </p:cNvPr>
              <p:cNvSpPr txBox="1"/>
              <p:nvPr/>
            </p:nvSpPr>
            <p:spPr>
              <a:xfrm>
                <a:off x="3938127" y="4128533"/>
                <a:ext cx="3248453" cy="2465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5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e>
                      </m:d>
                      <m:r>
                        <a:rPr lang="en-US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sSup>
                        <m:sSupPr>
                          <m:ctrlP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5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0.94</m:t>
                              </m:r>
                            </m:e>
                          </m:d>
                          <m:d>
                            <m:dPr>
                              <m:ctrlP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sz="15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𝑦𝑒𝑎𝑟</m:t>
                              </m:r>
                            </m:e>
                          </m:d>
                        </m:sup>
                      </m:sSup>
                      <m:r>
                        <a:rPr lang="en-US" sz="15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=0.61</m:t>
                      </m:r>
                    </m:oMath>
                  </m:oMathPara>
                </a14:m>
                <a:endParaRPr lang="en-US" sz="15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070E80-931E-46C0-84C0-15674A7E5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127" y="4128533"/>
                <a:ext cx="3248453" cy="246542"/>
              </a:xfrm>
              <a:prstGeom prst="rect">
                <a:avLst/>
              </a:prstGeom>
              <a:blipFill>
                <a:blip r:embed="rId3"/>
                <a:stretch>
                  <a:fillRect l="-750" r="-750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979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09E48FE-8001-43F0-8632-10865CFEBD3C}"/>
              </a:ext>
            </a:extLst>
          </p:cNvPr>
          <p:cNvSpPr/>
          <p:nvPr/>
        </p:nvSpPr>
        <p:spPr>
          <a:xfrm>
            <a:off x="277346" y="1049652"/>
            <a:ext cx="38662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Limitations of decision trees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model description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model features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chain versus process</a:t>
            </a:r>
          </a:p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Discounting and Inflation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BB0B08-1E35-84B2-B9C2-DAA41F0B4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28633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</a:rPr>
              <a:t>Outline</a:t>
            </a:r>
            <a:endParaRPr lang="en-US" dirty="0">
              <a:solidFill>
                <a:srgbClr val="006C92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0089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5D1F0-DFBB-3145-A358-9FDAD5CE9E1E}"/>
              </a:ext>
            </a:extLst>
          </p:cNvPr>
          <p:cNvSpPr txBox="1"/>
          <p:nvPr/>
        </p:nvSpPr>
        <p:spPr>
          <a:xfrm>
            <a:off x="423532" y="2017752"/>
            <a:ext cx="562964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Discounting and inflation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E48FE-8001-43F0-8632-10865CFEBD3C}"/>
              </a:ext>
            </a:extLst>
          </p:cNvPr>
          <p:cNvSpPr/>
          <p:nvPr/>
        </p:nvSpPr>
        <p:spPr>
          <a:xfrm>
            <a:off x="423532" y="2630524"/>
            <a:ext cx="44899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Adjusting costs and outcomes for long time horizons</a:t>
            </a:r>
          </a:p>
        </p:txBody>
      </p:sp>
    </p:spTree>
    <p:extLst>
      <p:ext uri="{BB962C8B-B14F-4D97-AF65-F5344CB8AC3E}">
        <p14:creationId xmlns:p14="http://schemas.microsoft.com/office/powerpoint/2010/main" val="30317850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2904"/>
            <a:ext cx="862874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Discounting and inflation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Net Present Value: Current purchasing power of currency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D30F32A1-BC86-47EA-BECC-AB089F866CC0}"/>
              </a:ext>
            </a:extLst>
          </p:cNvPr>
          <p:cNvSpPr/>
          <p:nvPr/>
        </p:nvSpPr>
        <p:spPr>
          <a:xfrm>
            <a:off x="1145358" y="2425046"/>
            <a:ext cx="6344828" cy="1000637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2DEB0-070D-45CE-B5CB-693603C9AFB5}"/>
              </a:ext>
            </a:extLst>
          </p:cNvPr>
          <p:cNvSpPr/>
          <p:nvPr/>
        </p:nvSpPr>
        <p:spPr>
          <a:xfrm>
            <a:off x="3648173" y="2674486"/>
            <a:ext cx="1088796" cy="502697"/>
          </a:xfrm>
          <a:prstGeom prst="rect">
            <a:avLst/>
          </a:prstGeom>
          <a:pattFill prst="pct5">
            <a:fgClr>
              <a:schemeClr val="accent1">
                <a:lumMod val="40000"/>
                <a:lumOff val="60000"/>
              </a:schemeClr>
            </a:fgClr>
            <a:bgClr>
              <a:schemeClr val="bg1"/>
            </a:bgClr>
          </a:patt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NPV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9F0294-E2FB-49C5-A469-758BE48BE81D}"/>
              </a:ext>
            </a:extLst>
          </p:cNvPr>
          <p:cNvSpPr txBox="1"/>
          <p:nvPr/>
        </p:nvSpPr>
        <p:spPr>
          <a:xfrm>
            <a:off x="3995281" y="326150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</a:t>
            </a:r>
            <a:r>
              <a:rPr lang="en-US" sz="135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0</a:t>
            </a:r>
            <a:endParaRPr lang="en-US" sz="24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355610-C368-4BE2-9957-3BEE0E0C62D4}"/>
              </a:ext>
            </a:extLst>
          </p:cNvPr>
          <p:cNvSpPr txBox="1"/>
          <p:nvPr/>
        </p:nvSpPr>
        <p:spPr>
          <a:xfrm>
            <a:off x="1230989" y="3261505"/>
            <a:ext cx="373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</a:t>
            </a:r>
            <a:r>
              <a:rPr lang="en-US" sz="135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p</a:t>
            </a:r>
            <a:endParaRPr lang="en-US" sz="24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C5162C-FD61-4748-BC01-85D21E1C790D}"/>
              </a:ext>
            </a:extLst>
          </p:cNvPr>
          <p:cNvSpPr txBox="1"/>
          <p:nvPr/>
        </p:nvSpPr>
        <p:spPr>
          <a:xfrm>
            <a:off x="6610373" y="3261505"/>
            <a:ext cx="322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</a:t>
            </a:r>
            <a:r>
              <a:rPr lang="en-US" sz="1350" dirty="0" err="1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f</a:t>
            </a:r>
            <a:endParaRPr lang="en-US" sz="24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B80C43-DE6F-4D89-8AA9-84108BFF3FDC}"/>
              </a:ext>
            </a:extLst>
          </p:cNvPr>
          <p:cNvSpPr txBox="1"/>
          <p:nvPr/>
        </p:nvSpPr>
        <p:spPr>
          <a:xfrm>
            <a:off x="4984423" y="2179335"/>
            <a:ext cx="15872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Discounting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AF403-3F15-4377-896B-BC68CA224013}"/>
              </a:ext>
            </a:extLst>
          </p:cNvPr>
          <p:cNvSpPr txBox="1"/>
          <p:nvPr/>
        </p:nvSpPr>
        <p:spPr>
          <a:xfrm>
            <a:off x="1653815" y="2179335"/>
            <a:ext cx="11256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Inflation</a:t>
            </a:r>
          </a:p>
        </p:txBody>
      </p:sp>
    </p:spTree>
    <p:extLst>
      <p:ext uri="{BB962C8B-B14F-4D97-AF65-F5344CB8AC3E}">
        <p14:creationId xmlns:p14="http://schemas.microsoft.com/office/powerpoint/2010/main" val="2946819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3893"/>
            <a:ext cx="8664319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Discounting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today’s value of $1 10 years from now using a 3% discount rate?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89FBB-4227-4459-B7ED-04828D9283E5}"/>
                  </a:ext>
                </a:extLst>
              </p:cNvPr>
              <p:cNvSpPr txBox="1"/>
              <p:nvPr/>
            </p:nvSpPr>
            <p:spPr>
              <a:xfrm>
                <a:off x="1580114" y="2314564"/>
                <a:ext cx="2073516" cy="836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A89FBB-4227-4459-B7ED-04828D928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114" y="2314564"/>
                <a:ext cx="2073516" cy="8366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21D4EB7-BD63-4E4C-85F9-AE4925CBA32A}"/>
              </a:ext>
            </a:extLst>
          </p:cNvPr>
          <p:cNvSpPr txBox="1"/>
          <p:nvPr/>
        </p:nvSpPr>
        <p:spPr>
          <a:xfrm>
            <a:off x="217995" y="3678712"/>
            <a:ext cx="3384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 = Value in today’s term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V</a:t>
            </a:r>
            <a:r>
              <a:rPr lang="en-US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 = Value at time t in the future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r = Discount rate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 = Time in the future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287D72-5E79-4ECC-B449-805D62726246}"/>
                  </a:ext>
                </a:extLst>
              </p:cNvPr>
              <p:cNvSpPr txBox="1"/>
              <p:nvPr/>
            </p:nvSpPr>
            <p:spPr>
              <a:xfrm>
                <a:off x="4973006" y="2300714"/>
                <a:ext cx="3207032" cy="8644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$0.74=</m:t>
                      </m:r>
                      <m:f>
                        <m:fPr>
                          <m:ctrlP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7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$1</m:t>
                          </m:r>
                        </m:num>
                        <m:den>
                          <m:sSup>
                            <m:sSupPr>
                              <m:ctrlP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1+0.03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7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7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287D72-5E79-4ECC-B449-805D62726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06" y="2300714"/>
                <a:ext cx="3207032" cy="8644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A6D1A4E0-8015-417C-91D1-D9DD7DE7860B}"/>
              </a:ext>
            </a:extLst>
          </p:cNvPr>
          <p:cNvSpPr/>
          <p:nvPr/>
        </p:nvSpPr>
        <p:spPr>
          <a:xfrm>
            <a:off x="4200525" y="2493120"/>
            <a:ext cx="544032" cy="479510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772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5179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Inflation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325403"/>
            <a:ext cx="725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What is today’s value of $1 from 10 years ago using the Consumer Price Index?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E07583-9987-45A9-B7F2-5B15502D2483}"/>
              </a:ext>
            </a:extLst>
          </p:cNvPr>
          <p:cNvSpPr txBox="1"/>
          <p:nvPr/>
        </p:nvSpPr>
        <p:spPr>
          <a:xfrm>
            <a:off x="4348113" y="2463206"/>
            <a:ext cx="41855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Use the </a:t>
            </a: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CPI inflation calculator </a:t>
            </a: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on the BLS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0DE24A-251D-C8FF-FB40-C03710EBD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386" y="2344482"/>
            <a:ext cx="3428571" cy="21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5362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55D1F0-DFBB-3145-A358-9FDAD5CE9E1E}"/>
              </a:ext>
            </a:extLst>
          </p:cNvPr>
          <p:cNvSpPr txBox="1"/>
          <p:nvPr/>
        </p:nvSpPr>
        <p:spPr>
          <a:xfrm>
            <a:off x="322216" y="2137892"/>
            <a:ext cx="59317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Markov models using Excel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9E48FE-8001-43F0-8632-10865CFEBD3C}"/>
              </a:ext>
            </a:extLst>
          </p:cNvPr>
          <p:cNvSpPr/>
          <p:nvPr/>
        </p:nvSpPr>
        <p:spPr>
          <a:xfrm>
            <a:off x="322216" y="2691890"/>
            <a:ext cx="46002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Tutorial on building Markov models in Excel</a:t>
            </a:r>
          </a:p>
        </p:txBody>
      </p:sp>
    </p:spTree>
    <p:extLst>
      <p:ext uri="{BB962C8B-B14F-4D97-AF65-F5344CB8AC3E}">
        <p14:creationId xmlns:p14="http://schemas.microsoft.com/office/powerpoint/2010/main" val="3573477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59800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File location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130985" y="1096545"/>
            <a:ext cx="786534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You can download the Excel file from the workshop’s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site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AE64C-D560-BDD8-B0DF-A61CD5DF0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957" y="2006811"/>
            <a:ext cx="4659955" cy="289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8306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4061"/>
            <a:ext cx="867484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Setting up the Markov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4"/>
            <a:ext cx="725805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List all the transitions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12B1F-C301-4FCA-AEEA-ACB97813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24" y="906024"/>
            <a:ext cx="4399815" cy="15470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EC77A9-BC7F-49B8-8705-699D02F6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8" y="2571750"/>
            <a:ext cx="8444265" cy="219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4443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matrix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B551CB-12BF-82F8-6768-8A45D4F41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75133"/>
              </p:ext>
            </p:extLst>
          </p:nvPr>
        </p:nvGraphicFramePr>
        <p:xfrm>
          <a:off x="1197844" y="191426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7347317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7051483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1760089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371306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From / To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Well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Illness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Dead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8492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Well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0.02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509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Illness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0.05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1474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Arial Nova" panose="020B0504020202020204" pitchFamily="34" charset="0"/>
                        </a:rPr>
                        <a:t>Dead</a:t>
                      </a:r>
                    </a:p>
                  </a:txBody>
                  <a:tcPr anchor="ctr">
                    <a:solidFill>
                      <a:srgbClr val="0C68A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 Nova" panose="020B0504020202020204" pitchFamily="34" charset="0"/>
                        </a:rPr>
                        <a:t>1.00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1872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758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90976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Assign costs and utilities to the states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4"/>
            <a:ext cx="72580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Since the costs and utilities are specific to each state you can list them in a 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381A8-7404-4514-A781-DFE3B4FCE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38" y="2383197"/>
            <a:ext cx="8761325" cy="126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639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3642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Model properties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571500" y="1410244"/>
            <a:ext cx="725805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Each cycle is 1 year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Simulate for 100 years (or 100 cycles)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Apply an annual discount rate of 3% on costs and outcomes</a:t>
            </a:r>
          </a:p>
        </p:txBody>
      </p:sp>
    </p:spTree>
    <p:extLst>
      <p:ext uri="{BB962C8B-B14F-4D97-AF65-F5344CB8AC3E}">
        <p14:creationId xmlns:p14="http://schemas.microsoft.com/office/powerpoint/2010/main" val="407498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6082"/>
            <a:ext cx="873631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Limitations of decision tree (1)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BEA1DA-E59D-452F-9A54-2C55789D8E7D}"/>
              </a:ext>
            </a:extLst>
          </p:cNvPr>
          <p:cNvSpPr/>
          <p:nvPr/>
        </p:nvSpPr>
        <p:spPr>
          <a:xfrm>
            <a:off x="361950" y="1055155"/>
            <a:ext cx="7258050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Chronic diseases have long time horizons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Can’t possibly capture all the re-entry points in a decision tree (becomes repetitive)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re-entry nodes are convenient; decision branches are messy </a:t>
            </a:r>
          </a:p>
          <a:p>
            <a:pPr>
              <a:spcAft>
                <a:spcPts val="900"/>
              </a:spcAft>
            </a:pPr>
            <a:r>
              <a:rPr lang="en-US" sz="2100" dirty="0">
                <a:solidFill>
                  <a:schemeClr val="bg1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Markov models are good alternatives to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14398844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E703D-569B-6E37-CBA0-F795D703D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2060-6AC6-30AE-C394-0F0C24171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4098"/>
            <a:ext cx="859800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Mathematical model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23D2EA1-E795-F08A-E885-36197904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19" y="1187408"/>
            <a:ext cx="3873810" cy="3136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CFE572-3F39-DF7D-91F6-A5D2E38F979A}"/>
              </a:ext>
            </a:extLst>
          </p:cNvPr>
          <p:cNvSpPr/>
          <p:nvPr/>
        </p:nvSpPr>
        <p:spPr>
          <a:xfrm>
            <a:off x="2607023" y="2430499"/>
            <a:ext cx="680129" cy="1759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82D36-3760-140C-BA7B-6F50D7764A00}"/>
              </a:ext>
            </a:extLst>
          </p:cNvPr>
          <p:cNvSpPr txBox="1"/>
          <p:nvPr/>
        </p:nvSpPr>
        <p:spPr>
          <a:xfrm>
            <a:off x="985090" y="2318408"/>
            <a:ext cx="9845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We start at cell E12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5246E8-9DE7-33E7-2036-3CC4AAB37C04}"/>
              </a:ext>
            </a:extLst>
          </p:cNvPr>
          <p:cNvCxnSpPr>
            <a:cxnSpLocks/>
            <a:stCxn id="8" idx="3"/>
            <a:endCxn id="6" idx="1"/>
          </p:cNvCxnSpPr>
          <p:nvPr/>
        </p:nvCxnSpPr>
        <p:spPr>
          <a:xfrm>
            <a:off x="1969632" y="2518463"/>
            <a:ext cx="637391" cy="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86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E703D-569B-6E37-CBA0-F795D703D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62060-6AC6-30AE-C394-0F0C241717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59800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Mathematical model</a:t>
            </a: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23D2EA1-E795-F08A-E885-36197904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19" y="1187408"/>
            <a:ext cx="3873810" cy="31367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3CFE572-3F39-DF7D-91F6-A5D2E38F979A}"/>
              </a:ext>
            </a:extLst>
          </p:cNvPr>
          <p:cNvSpPr/>
          <p:nvPr/>
        </p:nvSpPr>
        <p:spPr>
          <a:xfrm>
            <a:off x="3508917" y="2430499"/>
            <a:ext cx="680129" cy="1759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E4122-1A9C-C8D5-FE39-6FA74398523F}"/>
              </a:ext>
            </a:extLst>
          </p:cNvPr>
          <p:cNvSpPr txBox="1"/>
          <p:nvPr/>
        </p:nvSpPr>
        <p:spPr>
          <a:xfrm>
            <a:off x="4720682" y="1190657"/>
            <a:ext cx="146514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The size of the cohort. We’ll set this at 1. 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The cell is 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  <a:cs typeface="Courier New" panose="02070309020205020404" pitchFamily="49" charset="0"/>
              </a:rPr>
              <a:t>G6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182D36-3760-140C-BA7B-6F50D7764A00}"/>
              </a:ext>
            </a:extLst>
          </p:cNvPr>
          <p:cNvSpPr txBox="1"/>
          <p:nvPr/>
        </p:nvSpPr>
        <p:spPr>
          <a:xfrm>
            <a:off x="75463" y="1716079"/>
            <a:ext cx="2058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At cycle 0, all subjects will start at the “Well” state. 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In the cell, the formula is: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  <a:cs typeface="Courier New" panose="02070309020205020404" pitchFamily="49" charset="0"/>
              </a:rPr>
              <a:t>=$G$6 * 1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The “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  <a:cs typeface="Courier New" panose="02070309020205020404" pitchFamily="49" charset="0"/>
              </a:rPr>
              <a:t>$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” denotes that the column / row does not change.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35246E8-9DE7-33E7-2036-3CC4AAB37C0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133600" y="2223911"/>
            <a:ext cx="1375317" cy="2945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EE9AF3-8FF4-2DD2-C9EC-9F096F7FC796}"/>
              </a:ext>
            </a:extLst>
          </p:cNvPr>
          <p:cNvSpPr txBox="1"/>
          <p:nvPr/>
        </p:nvSpPr>
        <p:spPr>
          <a:xfrm>
            <a:off x="6364248" y="1744655"/>
            <a:ext cx="205813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At cycle 0, zero subjects will start at the “Illness” and “Dead” states. 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In these cells, the formulas are:</a:t>
            </a: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  <a:cs typeface="Courier New" panose="02070309020205020404" pitchFamily="49" charset="0"/>
              </a:rPr>
              <a:t>=$G$6 * 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3AD164-BF3A-DCA6-606B-9CF37882D835}"/>
              </a:ext>
            </a:extLst>
          </p:cNvPr>
          <p:cNvSpPr/>
          <p:nvPr/>
        </p:nvSpPr>
        <p:spPr>
          <a:xfrm>
            <a:off x="4243245" y="2430498"/>
            <a:ext cx="1102044" cy="1759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A7AB6D-8433-4EAC-1F33-DCF5D794E114}"/>
              </a:ext>
            </a:extLst>
          </p:cNvPr>
          <p:cNvCxnSpPr>
            <a:cxnSpLocks/>
            <a:stCxn id="13" idx="1"/>
            <a:endCxn id="14" idx="3"/>
          </p:cNvCxnSpPr>
          <p:nvPr/>
        </p:nvCxnSpPr>
        <p:spPr>
          <a:xfrm flipH="1">
            <a:off x="5345289" y="2175542"/>
            <a:ext cx="1018959" cy="3429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5E6D382-58AD-3953-032F-B577C0045B29}"/>
              </a:ext>
            </a:extLst>
          </p:cNvPr>
          <p:cNvSpPr txBox="1"/>
          <p:nvPr/>
        </p:nvSpPr>
        <p:spPr>
          <a:xfrm>
            <a:off x="6364248" y="2930273"/>
            <a:ext cx="20581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Based on probability theory the sum of the expected number of subjects should be equal to cell 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  <a:cs typeface="Courier New" panose="02070309020205020404" pitchFamily="49" charset="0"/>
              </a:rPr>
              <a:t>G6</a:t>
            </a:r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. In this case, that will be 1.</a:t>
            </a:r>
            <a:endParaRPr lang="en-US" sz="1000" dirty="0">
              <a:solidFill>
                <a:srgbClr val="C00000"/>
              </a:solidFill>
              <a:latin typeface="Arial Nova" panose="020B0504020202020204" pitchFamily="34" charset="0"/>
              <a:cs typeface="Courier New" panose="02070309020205020404" pitchFamily="49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99B6A7-EFEC-732E-2CF0-A38B63A6A7E2}"/>
              </a:ext>
            </a:extLst>
          </p:cNvPr>
          <p:cNvSpPr/>
          <p:nvPr/>
        </p:nvSpPr>
        <p:spPr>
          <a:xfrm>
            <a:off x="5730240" y="2416391"/>
            <a:ext cx="295178" cy="175931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F7CDBE-171B-76A4-2904-E6866FA690FA}"/>
              </a:ext>
            </a:extLst>
          </p:cNvPr>
          <p:cNvCxnSpPr>
            <a:cxnSpLocks/>
            <a:stCxn id="22" idx="1"/>
            <a:endCxn id="23" idx="2"/>
          </p:cNvCxnSpPr>
          <p:nvPr/>
        </p:nvCxnSpPr>
        <p:spPr>
          <a:xfrm flipH="1" flipV="1">
            <a:off x="5877829" y="2592322"/>
            <a:ext cx="486419" cy="6918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262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7602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probabilities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EB639-F42B-4893-B77D-3349E52D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56586"/>
            <a:ext cx="4365710" cy="304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40838-0A8D-4111-B4CD-7F5D136F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" y="1283096"/>
            <a:ext cx="4399815" cy="15470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2D2679-CA21-471A-AF96-18CC81E55EF3}"/>
              </a:ext>
            </a:extLst>
          </p:cNvPr>
          <p:cNvSpPr/>
          <p:nvPr/>
        </p:nvSpPr>
        <p:spPr>
          <a:xfrm>
            <a:off x="206291" y="815762"/>
            <a:ext cx="2944717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1 - tp(well_illness) - tp(well_dead)</a:t>
            </a:r>
            <a:r>
              <a:rPr lang="en-US" sz="1350" dirty="0">
                <a:solidFill>
                  <a:srgbClr val="C00000"/>
                </a:solidFill>
                <a:latin typeface="Arial Nova" panose="020B0504020202020204" pitchFamily="34" charset="0"/>
              </a:rPr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5391DC-1FBD-4B26-ADCD-6CA78CF26536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614363" y="1115844"/>
            <a:ext cx="1064287" cy="47721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6057900" y="1807369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F73EBB-8D7A-4C4A-BDB8-C12162B00BFE}"/>
              </a:ext>
            </a:extLst>
          </p:cNvPr>
          <p:cNvCxnSpPr>
            <a:cxnSpLocks/>
            <a:stCxn id="4" idx="2"/>
            <a:endCxn id="10" idx="1"/>
          </p:cNvCxnSpPr>
          <p:nvPr/>
        </p:nvCxnSpPr>
        <p:spPr>
          <a:xfrm>
            <a:off x="1678650" y="1115844"/>
            <a:ext cx="4379250" cy="78439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74319F-774A-49BF-9728-608A834E23F7}"/>
              </a:ext>
            </a:extLst>
          </p:cNvPr>
          <p:cNvSpPr/>
          <p:nvPr/>
        </p:nvSpPr>
        <p:spPr>
          <a:xfrm>
            <a:off x="6057900" y="1569721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0403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1047"/>
            <a:ext cx="865179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probabilities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EB639-F42B-4893-B77D-3349E52D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56586"/>
            <a:ext cx="4365710" cy="304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40838-0A8D-4111-B4CD-7F5D136F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" y="1283096"/>
            <a:ext cx="4399815" cy="15470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6754855" y="1807369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1033830" y="3021250"/>
            <a:ext cx="144687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tp(well_illness)</a:t>
            </a:r>
            <a:r>
              <a:rPr lang="en-US" sz="1350" dirty="0">
                <a:solidFill>
                  <a:srgbClr val="C00000"/>
                </a:solidFill>
                <a:latin typeface="Arial Nova" panose="020B0504020202020204" pitchFamily="34" charset="0"/>
              </a:rPr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403264-3934-4694-AC4D-302D4D267963}"/>
              </a:ext>
            </a:extLst>
          </p:cNvPr>
          <p:cNvCxnSpPr>
            <a:stCxn id="14" idx="0"/>
          </p:cNvCxnSpPr>
          <p:nvPr/>
        </p:nvCxnSpPr>
        <p:spPr>
          <a:xfrm flipH="1" flipV="1">
            <a:off x="1657350" y="2073486"/>
            <a:ext cx="99916" cy="94776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74319F-774A-49BF-9728-608A834E23F7}"/>
              </a:ext>
            </a:extLst>
          </p:cNvPr>
          <p:cNvSpPr/>
          <p:nvPr/>
        </p:nvSpPr>
        <p:spPr>
          <a:xfrm>
            <a:off x="6057900" y="1569721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stCxn id="14" idx="0"/>
          </p:cNvCxnSpPr>
          <p:nvPr/>
        </p:nvCxnSpPr>
        <p:spPr>
          <a:xfrm flipV="1">
            <a:off x="1757266" y="1900238"/>
            <a:ext cx="4997589" cy="112101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9865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1296"/>
            <a:ext cx="861337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probabilities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EB639-F42B-4893-B77D-3349E52D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56586"/>
            <a:ext cx="4365710" cy="304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40838-0A8D-4111-B4CD-7F5D136F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" y="1283096"/>
            <a:ext cx="4399815" cy="15470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7405320" y="1799749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1754981" y="3619256"/>
            <a:ext cx="13346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tp(well_dead)</a:t>
            </a:r>
            <a:r>
              <a:rPr lang="en-US" sz="1350" dirty="0">
                <a:solidFill>
                  <a:srgbClr val="C00000"/>
                </a:solidFill>
                <a:latin typeface="Arial Nova" panose="020B0504020202020204" pitchFamily="34" charset="0"/>
              </a:rPr>
              <a:t>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0403264-3934-4694-AC4D-302D4D267963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2345335" y="2657809"/>
            <a:ext cx="76977" cy="96144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974319F-774A-49BF-9728-608A834E23F7}"/>
              </a:ext>
            </a:extLst>
          </p:cNvPr>
          <p:cNvSpPr/>
          <p:nvPr/>
        </p:nvSpPr>
        <p:spPr>
          <a:xfrm>
            <a:off x="6057900" y="1569721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1"/>
          </p:cNvCxnSpPr>
          <p:nvPr/>
        </p:nvCxnSpPr>
        <p:spPr>
          <a:xfrm flipV="1">
            <a:off x="2422312" y="1892618"/>
            <a:ext cx="4983008" cy="172663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31989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9021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probabilities (4)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4EB639-F42B-4893-B77D-3349E52D3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856586"/>
            <a:ext cx="4365710" cy="30472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B40838-0A8D-4111-B4CD-7F5D136FB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48" y="1283096"/>
            <a:ext cx="4399815" cy="15470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8084050" y="3083521"/>
            <a:ext cx="585788" cy="185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1367401" y="2985496"/>
            <a:ext cx="186650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Check to see that the probabilities sum to 1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 flipV="1">
            <a:off x="3233909" y="3176390"/>
            <a:ext cx="4850141" cy="16689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162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02A88-98D0-4702-AE7B-27445595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25" y="1594440"/>
            <a:ext cx="8401424" cy="133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05689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costs and utilities (1)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3417781" y="2168816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1085832" y="3739577"/>
            <a:ext cx="267078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Expected costs at cycle 1 is 0.83 * $500 = $415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2421222" y="2354554"/>
            <a:ext cx="1289453" cy="13850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378B0-99A4-402E-BF90-9610476CD513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1241401" y="2354554"/>
            <a:ext cx="1179821" cy="138502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948507" y="2168816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723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02A88-98D0-4702-AE7B-27445595A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25" y="1594440"/>
            <a:ext cx="8401424" cy="133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5801"/>
            <a:ext cx="8590320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costs and utilities (2)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3417781" y="2331430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1241401" y="3812263"/>
            <a:ext cx="246927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Expected costs at cycle 2 is 0.7339 * $500 = $366.95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2476038" y="2517168"/>
            <a:ext cx="1234637" cy="12950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378B0-99A4-402E-BF90-9610476CD513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1241401" y="2517168"/>
            <a:ext cx="1234637" cy="129509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948507" y="2331430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9477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02A88-98D0-4702-AE7B-27445595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5" y="1594440"/>
            <a:ext cx="8401424" cy="133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2072"/>
            <a:ext cx="8621057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costs and utilities (3)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6217543" y="2168816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2622877" y="3854742"/>
            <a:ext cx="250242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Expected utility at cycle 1 is 0.83 * 1 = 0.83 QALYs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3874088" y="2354554"/>
            <a:ext cx="2636349" cy="1500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378B0-99A4-402E-BF90-9610476CD513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1241401" y="2354554"/>
            <a:ext cx="2632687" cy="150018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948507" y="2168816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547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02A88-98D0-4702-AE7B-27445595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5" y="1594440"/>
            <a:ext cx="8401424" cy="133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9631"/>
            <a:ext cx="8674845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costs and utilities (4)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6217543" y="2324362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2745185" y="3931985"/>
            <a:ext cx="257813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Expected utility at cycle 2  is 0.7339 * 1 = 0.73 QALYs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4034254" y="2510100"/>
            <a:ext cx="2476183" cy="1421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378B0-99A4-402E-BF90-9610476CD513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1241401" y="2510100"/>
            <a:ext cx="2792853" cy="142188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948507" y="2324362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240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2710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Limitations of decision tree (2)</a:t>
            </a:r>
          </a:p>
        </p:txBody>
      </p:sp>
      <p:pic>
        <p:nvPicPr>
          <p:cNvPr id="4" name="Picture 3" descr="A diagram of a patient's disease&#10;&#10;Description automatically generated">
            <a:extLst>
              <a:ext uri="{FF2B5EF4-FFF2-40B4-BE49-F238E27FC236}">
                <a16:creationId xmlns:a16="http://schemas.microsoft.com/office/drawing/2014/main" id="{1DCEB080-8E29-D5BB-C898-971D7CBF3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94" y="1299443"/>
            <a:ext cx="5213351" cy="329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77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02A88-98D0-4702-AE7B-27445595A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5" y="1594440"/>
            <a:ext cx="8401424" cy="13344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5531"/>
            <a:ext cx="8651793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Calculating expected costs and utilities (5)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4987345" y="2079066"/>
            <a:ext cx="654597" cy="842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3946442" y="1092751"/>
            <a:ext cx="23318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Sum the costs to get the total expected costs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4794643" y="1751969"/>
            <a:ext cx="847299" cy="1993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134FFA-B83C-428E-B877-E3FCB437D00A}"/>
              </a:ext>
            </a:extLst>
          </p:cNvPr>
          <p:cNvSpPr/>
          <p:nvPr/>
        </p:nvSpPr>
        <p:spPr>
          <a:xfrm>
            <a:off x="6719101" y="1091395"/>
            <a:ext cx="233180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Sum the QALYs to get the total expected QALYs</a:t>
            </a:r>
            <a:endParaRPr lang="en-US" sz="1350" dirty="0">
              <a:solidFill>
                <a:srgbClr val="C00000"/>
              </a:solidFill>
              <a:latin typeface="Arial Nova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D5E713-F911-4967-9C4B-AD34F855D63F}"/>
              </a:ext>
            </a:extLst>
          </p:cNvPr>
          <p:cNvSpPr/>
          <p:nvPr/>
        </p:nvSpPr>
        <p:spPr>
          <a:xfrm>
            <a:off x="7668091" y="2080242"/>
            <a:ext cx="654597" cy="84206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2A55C9-10AD-4217-A423-88D56536D647}"/>
              </a:ext>
            </a:extLst>
          </p:cNvPr>
          <p:cNvSpPr/>
          <p:nvPr/>
        </p:nvSpPr>
        <p:spPr>
          <a:xfrm>
            <a:off x="7475389" y="1753145"/>
            <a:ext cx="847299" cy="1993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328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4488" y="188158"/>
            <a:ext cx="8651793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Applying discounting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77CE6E-49BB-4B46-80FA-2EE5F9D7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20" y="1693245"/>
            <a:ext cx="3487703" cy="15872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F890C-6F4E-442B-A878-86D80CD55A32}"/>
                  </a:ext>
                </a:extLst>
              </p:cNvPr>
              <p:cNvSpPr txBox="1"/>
              <p:nvPr/>
            </p:nvSpPr>
            <p:spPr>
              <a:xfrm>
                <a:off x="399020" y="3981472"/>
                <a:ext cx="2073516" cy="836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7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7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7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7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700" dirty="0"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F890C-6F4E-442B-A878-86D80CD55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020" y="3981472"/>
                <a:ext cx="2073516" cy="8366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75A2535-7FCD-4908-83A4-00B076DC0EA9}"/>
              </a:ext>
            </a:extLst>
          </p:cNvPr>
          <p:cNvSpPr/>
          <p:nvPr/>
        </p:nvSpPr>
        <p:spPr>
          <a:xfrm>
            <a:off x="646302" y="2150716"/>
            <a:ext cx="682877" cy="120051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83650C-EE64-4B64-8041-25BF1CAB8178}"/>
              </a:ext>
            </a:extLst>
          </p:cNvPr>
          <p:cNvSpPr/>
          <p:nvPr/>
        </p:nvSpPr>
        <p:spPr>
          <a:xfrm>
            <a:off x="2219207" y="4377570"/>
            <a:ext cx="289245" cy="42450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6342EB4-57CD-444E-BE19-D6F902566AAB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1329178" y="3351229"/>
            <a:ext cx="1034651" cy="102634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CD80036-F749-49F1-955B-E2C18ABB1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4004" y="2080014"/>
            <a:ext cx="4509013" cy="120051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F11BC4-D0DA-4FCD-BBBF-C9B230D6F7EA}"/>
              </a:ext>
            </a:extLst>
          </p:cNvPr>
          <p:cNvSpPr/>
          <p:nvPr/>
        </p:nvSpPr>
        <p:spPr>
          <a:xfrm>
            <a:off x="1533716" y="3952915"/>
            <a:ext cx="468877" cy="424508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744AF8-D44B-4C45-9199-4BFE273E90BD}"/>
              </a:ext>
            </a:extLst>
          </p:cNvPr>
          <p:cNvSpPr/>
          <p:nvPr/>
        </p:nvSpPr>
        <p:spPr>
          <a:xfrm>
            <a:off x="6861364" y="2480602"/>
            <a:ext cx="768161" cy="19830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BDE439-38A5-4121-A69F-44182758DA5C}"/>
              </a:ext>
            </a:extLst>
          </p:cNvPr>
          <p:cNvCxnSpPr>
            <a:cxnSpLocks/>
          </p:cNvCxnSpPr>
          <p:nvPr/>
        </p:nvCxnSpPr>
        <p:spPr>
          <a:xfrm flipV="1">
            <a:off x="2012056" y="2579755"/>
            <a:ext cx="4849308" cy="158541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49F555D-8D03-40CC-B61E-D208DDE4007B}"/>
              </a:ext>
            </a:extLst>
          </p:cNvPr>
          <p:cNvSpPr txBox="1"/>
          <p:nvPr/>
        </p:nvSpPr>
        <p:spPr>
          <a:xfrm>
            <a:off x="4436710" y="4435361"/>
            <a:ext cx="367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r</a:t>
            </a:r>
            <a:r>
              <a:rPr lang="en-US" dirty="0">
                <a:solidFill>
                  <a:srgbClr val="006C92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 is the annual discount rate at 3%</a:t>
            </a:r>
          </a:p>
        </p:txBody>
      </p:sp>
    </p:spTree>
    <p:extLst>
      <p:ext uri="{BB962C8B-B14F-4D97-AF65-F5344CB8AC3E}">
        <p14:creationId xmlns:p14="http://schemas.microsoft.com/office/powerpoint/2010/main" val="3483796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16987E-13FB-7EE0-76EA-278BB011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92" y="914510"/>
            <a:ext cx="7652307" cy="1244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98269"/>
            <a:ext cx="8605689" cy="608855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Discount expected costs and utilities (1)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652562-BDE5-44C7-935E-69998C3A6447}"/>
              </a:ext>
            </a:extLst>
          </p:cNvPr>
          <p:cNvSpPr/>
          <p:nvPr/>
        </p:nvSpPr>
        <p:spPr>
          <a:xfrm>
            <a:off x="3764089" y="1458025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9CDB1D-B0A8-44C7-8F00-2D8F70980E65}"/>
              </a:ext>
            </a:extLst>
          </p:cNvPr>
          <p:cNvSpPr/>
          <p:nvPr/>
        </p:nvSpPr>
        <p:spPr>
          <a:xfrm>
            <a:off x="989500" y="3099115"/>
            <a:ext cx="383562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Expected costs at cycle 1 with discounting is </a:t>
            </a:r>
          </a:p>
          <a:p>
            <a:r>
              <a:rPr lang="en-US" sz="1350" b="1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$402.91 = </a:t>
            </a:r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(</a:t>
            </a:r>
            <a:r>
              <a:rPr lang="en-US" sz="135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 Nova" panose="020B0504020202020204" pitchFamily="34" charset="0"/>
              </a:rPr>
              <a:t>0.83 * $500</a:t>
            </a:r>
            <a:r>
              <a:rPr lang="en-US" sz="1350" b="1" dirty="0">
                <a:solidFill>
                  <a:srgbClr val="C00000"/>
                </a:solidFill>
                <a:latin typeface="Arial Nova" panose="020B0504020202020204" pitchFamily="34" charset="0"/>
              </a:rPr>
              <a:t>) / </a:t>
            </a:r>
            <a:r>
              <a:rPr lang="en-US" sz="1350" b="1" dirty="0">
                <a:solidFill>
                  <a:srgbClr val="00B050"/>
                </a:solidFill>
                <a:latin typeface="Arial Nova" panose="020B0504020202020204" pitchFamily="34" charset="0"/>
              </a:rPr>
              <a:t>(1 + 0.03)</a:t>
            </a:r>
            <a:r>
              <a:rPr lang="en-US" sz="1350" b="1" baseline="30000" dirty="0">
                <a:solidFill>
                  <a:srgbClr val="00B050"/>
                </a:solidFill>
                <a:latin typeface="Arial Nova" panose="020B0504020202020204" pitchFamily="34" charset="0"/>
              </a:rPr>
              <a:t>1</a:t>
            </a:r>
            <a:endParaRPr lang="en-US" sz="1350" dirty="0">
              <a:solidFill>
                <a:schemeClr val="tx2">
                  <a:lumMod val="75000"/>
                  <a:lumOff val="25000"/>
                </a:schemeClr>
              </a:solidFill>
              <a:latin typeface="Arial Nova" panose="020B0504020202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E347D3-B415-439A-9E75-9F17ABFCE20E}"/>
              </a:ext>
            </a:extLst>
          </p:cNvPr>
          <p:cNvCxnSpPr>
            <a:cxnSpLocks/>
            <a:stCxn id="14" idx="0"/>
            <a:endCxn id="10" idx="2"/>
          </p:cNvCxnSpPr>
          <p:nvPr/>
        </p:nvCxnSpPr>
        <p:spPr>
          <a:xfrm flipV="1">
            <a:off x="2907311" y="1643763"/>
            <a:ext cx="1149672" cy="1455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4D378B0-99A4-402E-BF90-9610476CD513}"/>
              </a:ext>
            </a:extLst>
          </p:cNvPr>
          <p:cNvCxnSpPr>
            <a:cxnSpLocks/>
            <a:stCxn id="14" idx="0"/>
            <a:endCxn id="19" idx="2"/>
          </p:cNvCxnSpPr>
          <p:nvPr/>
        </p:nvCxnSpPr>
        <p:spPr>
          <a:xfrm flipH="1" flipV="1">
            <a:off x="1725034" y="1643763"/>
            <a:ext cx="1182277" cy="1455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D60B96-3F1C-489C-B5D2-238B8BAFDBD5}"/>
              </a:ext>
            </a:extLst>
          </p:cNvPr>
          <p:cNvSpPr/>
          <p:nvPr/>
        </p:nvSpPr>
        <p:spPr>
          <a:xfrm>
            <a:off x="1432140" y="1458025"/>
            <a:ext cx="585788" cy="1857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 Nova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9DA806-AF66-C8D4-B8AE-57ECF9A30A38}"/>
                  </a:ext>
                </a:extLst>
              </p:cNvPr>
              <p:cNvSpPr txBox="1"/>
              <p:nvPr/>
            </p:nvSpPr>
            <p:spPr>
              <a:xfrm>
                <a:off x="1224481" y="4039570"/>
                <a:ext cx="2073516" cy="8366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700" i="1" smtClean="0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00" i="1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700" i="1">
                              <a:solidFill>
                                <a:schemeClr val="tx2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7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7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700" i="1" smtClean="0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700" i="1">
                                  <a:solidFill>
                                    <a:schemeClr val="tx2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sz="27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sz="27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7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700" dirty="0"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E9DA806-AF66-C8D4-B8AE-57ECF9A30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481" y="4039570"/>
                <a:ext cx="2073516" cy="8366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ight Brace 22">
            <a:extLst>
              <a:ext uri="{FF2B5EF4-FFF2-40B4-BE49-F238E27FC236}">
                <a16:creationId xmlns:a16="http://schemas.microsoft.com/office/drawing/2014/main" id="{11542137-7AA5-0C94-C3FB-58AB6AB4F079}"/>
              </a:ext>
            </a:extLst>
          </p:cNvPr>
          <p:cNvSpPr/>
          <p:nvPr/>
        </p:nvSpPr>
        <p:spPr>
          <a:xfrm rot="5400000">
            <a:off x="3301433" y="3384990"/>
            <a:ext cx="138322" cy="599893"/>
          </a:xfrm>
          <a:prstGeom prst="rightBrace">
            <a:avLst>
              <a:gd name="adj1" fmla="val 108424"/>
              <a:gd name="adj2" fmla="val 50000"/>
            </a:avLst>
          </a:prstGeom>
          <a:ln w="19050">
            <a:solidFill>
              <a:srgbClr val="00B0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EC79129-97DC-67D4-BB90-49DA106FEC5F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V="1">
            <a:off x="2936871" y="4187821"/>
            <a:ext cx="913152" cy="45706"/>
          </a:xfrm>
          <a:prstGeom prst="bentConnector5">
            <a:avLst>
              <a:gd name="adj1" fmla="val -188"/>
              <a:gd name="adj2" fmla="val -679523"/>
              <a:gd name="adj3" fmla="val 78443"/>
            </a:avLst>
          </a:prstGeom>
          <a:ln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ight Brace 29">
            <a:extLst>
              <a:ext uri="{FF2B5EF4-FFF2-40B4-BE49-F238E27FC236}">
                <a16:creationId xmlns:a16="http://schemas.microsoft.com/office/drawing/2014/main" id="{5856BE3F-EF55-B235-466F-304677F95170}"/>
              </a:ext>
            </a:extLst>
          </p:cNvPr>
          <p:cNvSpPr/>
          <p:nvPr/>
        </p:nvSpPr>
        <p:spPr>
          <a:xfrm rot="5400000">
            <a:off x="2321183" y="3249533"/>
            <a:ext cx="138324" cy="858108"/>
          </a:xfrm>
          <a:prstGeom prst="rightBrace">
            <a:avLst>
              <a:gd name="adj1" fmla="val 108424"/>
              <a:gd name="adj2" fmla="val 23360"/>
            </a:avLst>
          </a:prstGeom>
          <a:ln w="19050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36F628-7E7C-C150-3894-98DC425F0C7E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2616200" y="3747749"/>
            <a:ext cx="2745" cy="291821"/>
          </a:xfrm>
          <a:prstGeom prst="straightConnector1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CDA49D-2087-42C1-ADAA-79C678562BE9}"/>
              </a:ext>
            </a:extLst>
          </p:cNvPr>
          <p:cNvCxnSpPr/>
          <p:nvPr/>
        </p:nvCxnSpPr>
        <p:spPr>
          <a:xfrm flipV="1">
            <a:off x="1432140" y="3606946"/>
            <a:ext cx="0" cy="622154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9202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62734"/>
            <a:ext cx="8640457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results (1)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C9B7C-C877-49EC-87EC-4506FB949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57" y="1966345"/>
            <a:ext cx="8514415" cy="121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7241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1585"/>
            <a:ext cx="862874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results (2)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0836A1-3A4F-04AB-E861-CE939E2039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968578" y="934722"/>
            <a:ext cx="5503873" cy="4059053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2263D0-B6A9-31BF-1678-CF860E7B1AED}"/>
              </a:ext>
            </a:extLst>
          </p:cNvPr>
          <p:cNvSpPr/>
          <p:nvPr/>
        </p:nvSpPr>
        <p:spPr>
          <a:xfrm>
            <a:off x="2667484" y="2411220"/>
            <a:ext cx="1514293" cy="2582555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904D56-B27F-664B-46E6-37A35E3B229F}"/>
              </a:ext>
            </a:extLst>
          </p:cNvPr>
          <p:cNvSpPr txBox="1"/>
          <p:nvPr/>
        </p:nvSpPr>
        <p:spPr>
          <a:xfrm>
            <a:off x="297030" y="3443185"/>
            <a:ext cx="14502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Arial Nova" panose="020B0504020202020204" pitchFamily="34" charset="0"/>
              </a:rPr>
              <a:t>Step 1: Select the data from cycle 0 to 100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2E39FC1E-1088-2B68-2613-BFBCE3DD0C34}"/>
              </a:ext>
            </a:extLst>
          </p:cNvPr>
          <p:cNvSpPr/>
          <p:nvPr/>
        </p:nvSpPr>
        <p:spPr>
          <a:xfrm>
            <a:off x="2358803" y="2492759"/>
            <a:ext cx="221319" cy="2501016"/>
          </a:xfrm>
          <a:prstGeom prst="leftBrace">
            <a:avLst>
              <a:gd name="adj1" fmla="val 282513"/>
              <a:gd name="adj2" fmla="val 50000"/>
            </a:avLst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301E4F-53A9-3AA1-85C8-6B8165BBD3B6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747259" y="3743267"/>
            <a:ext cx="611544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7F1287A-0E07-6FB7-48B2-70778F2C9692}"/>
              </a:ext>
            </a:extLst>
          </p:cNvPr>
          <p:cNvSpPr/>
          <p:nvPr/>
        </p:nvSpPr>
        <p:spPr>
          <a:xfrm>
            <a:off x="4520551" y="1272343"/>
            <a:ext cx="1600686" cy="113887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32B5615-284A-853C-BBC3-2E7AA6D2533A}"/>
              </a:ext>
            </a:extLst>
          </p:cNvPr>
          <p:cNvSpPr/>
          <p:nvPr/>
        </p:nvSpPr>
        <p:spPr>
          <a:xfrm rot="10800000">
            <a:off x="6196953" y="1272343"/>
            <a:ext cx="221319" cy="1074811"/>
          </a:xfrm>
          <a:prstGeom prst="leftBrace">
            <a:avLst>
              <a:gd name="adj1" fmla="val 282513"/>
              <a:gd name="adj2" fmla="val 39887"/>
            </a:avLst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FAAA2D-C558-4357-FD68-EF7AE3752F92}"/>
              </a:ext>
            </a:extLst>
          </p:cNvPr>
          <p:cNvSpPr txBox="1"/>
          <p:nvPr/>
        </p:nvSpPr>
        <p:spPr>
          <a:xfrm>
            <a:off x="7486202" y="1364446"/>
            <a:ext cx="145022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Arial Nova" panose="020B0504020202020204" pitchFamily="34" charset="0"/>
              </a:rPr>
              <a:t>Step 2: Insert a chart using the X-Y scatter and the Scatter with Smooth Lines and Markers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16C6A3E-D11F-620C-50EF-D3B41F1B3AD4}"/>
              </a:ext>
            </a:extLst>
          </p:cNvPr>
          <p:cNvCxnSpPr>
            <a:cxnSpLocks/>
            <a:stCxn id="19" idx="1"/>
            <a:endCxn id="18" idx="1"/>
          </p:cNvCxnSpPr>
          <p:nvPr/>
        </p:nvCxnSpPr>
        <p:spPr>
          <a:xfrm flipH="1">
            <a:off x="6418272" y="1918444"/>
            <a:ext cx="106793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2A996E-F7F3-B5ED-0CF1-5F2821D83F26}"/>
              </a:ext>
            </a:extLst>
          </p:cNvPr>
          <p:cNvSpPr txBox="1"/>
          <p:nvPr/>
        </p:nvSpPr>
        <p:spPr>
          <a:xfrm>
            <a:off x="7693770" y="3443185"/>
            <a:ext cx="1450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Arial Nova" panose="020B0504020202020204" pitchFamily="34" charset="0"/>
              </a:rPr>
              <a:t>Step 3: A chart will appear; make changes to match the figure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A10A53-27EF-2A6E-7268-89E09FF89F1D}"/>
              </a:ext>
            </a:extLst>
          </p:cNvPr>
          <p:cNvSpPr/>
          <p:nvPr/>
        </p:nvSpPr>
        <p:spPr>
          <a:xfrm>
            <a:off x="5223338" y="3129562"/>
            <a:ext cx="2065548" cy="1225337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11F2E26D-7889-3713-A2B5-8313A0B6315E}"/>
              </a:ext>
            </a:extLst>
          </p:cNvPr>
          <p:cNvSpPr/>
          <p:nvPr/>
        </p:nvSpPr>
        <p:spPr>
          <a:xfrm rot="10800000">
            <a:off x="7336489" y="3126030"/>
            <a:ext cx="357281" cy="1228868"/>
          </a:xfrm>
          <a:prstGeom prst="leftBrace">
            <a:avLst>
              <a:gd name="adj1" fmla="val 282513"/>
              <a:gd name="adj2" fmla="val 47382"/>
            </a:avLst>
          </a:prstGeom>
          <a:ln w="19050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944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628741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Markov model results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BAD093-C86A-42EC-92A4-16304D7A2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334" y="1232683"/>
            <a:ext cx="5210071" cy="3719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539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9A2F4E1-F8BA-982D-B0F4-0685837FB2AD}"/>
              </a:ext>
            </a:extLst>
          </p:cNvPr>
          <p:cNvSpPr txBox="1"/>
          <p:nvPr/>
        </p:nvSpPr>
        <p:spPr>
          <a:xfrm>
            <a:off x="297790" y="1680831"/>
            <a:ext cx="53228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Questions</a:t>
            </a:r>
            <a:endParaRPr lang="en-US" sz="2800" i="1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628F8-02B0-E9A6-7594-854EB0F0CF1B}"/>
              </a:ext>
            </a:extLst>
          </p:cNvPr>
          <p:cNvSpPr txBox="1"/>
          <p:nvPr/>
        </p:nvSpPr>
        <p:spPr>
          <a:xfrm>
            <a:off x="707992" y="2594961"/>
            <a:ext cx="53907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email: mark.bounthavong@va.gov</a:t>
            </a:r>
          </a:p>
          <a:p>
            <a:r>
              <a:rPr lang="en-US" sz="2000" i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GitHub: https://github.com/mbounthavong</a:t>
            </a:r>
            <a:endParaRPr lang="en-US" sz="1200" i="1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phic 5" descr="Email with solid fill">
            <a:extLst>
              <a:ext uri="{FF2B5EF4-FFF2-40B4-BE49-F238E27FC236}">
                <a16:creationId xmlns:a16="http://schemas.microsoft.com/office/drawing/2014/main" id="{7083F5F0-DA68-AC2E-DF89-DA624B51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1142" y="2669076"/>
            <a:ext cx="279828" cy="279828"/>
          </a:xfrm>
          <a:prstGeom prst="rect">
            <a:avLst/>
          </a:prstGeom>
        </p:spPr>
      </p:pic>
      <p:pic>
        <p:nvPicPr>
          <p:cNvPr id="8" name="Picture 2" descr="Github - Free social media icons">
            <a:extLst>
              <a:ext uri="{FF2B5EF4-FFF2-40B4-BE49-F238E27FC236}">
                <a16:creationId xmlns:a16="http://schemas.microsoft.com/office/drawing/2014/main" id="{C318570C-BF98-5504-AD21-07A797D45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64" y="2984153"/>
            <a:ext cx="252726" cy="25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3908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2" r="27482" b="25093"/>
          <a:stretch/>
        </p:blipFill>
        <p:spPr bwMode="auto">
          <a:xfrm>
            <a:off x="4573168" y="1"/>
            <a:ext cx="4577123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5250" y="194620"/>
            <a:ext cx="4194914" cy="1179464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REFERENCES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0" t="23381" r="19925" b="6106"/>
          <a:stretch/>
        </p:blipFill>
        <p:spPr bwMode="auto">
          <a:xfrm>
            <a:off x="4573167" y="0"/>
            <a:ext cx="457083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99293D3-23F2-4920-8447-3863895A0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472310-9422-4405-ABDB-CC18D2E8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55A4E6-EE71-4458-A6BB-D7BB1581044B}"/>
              </a:ext>
            </a:extLst>
          </p:cNvPr>
          <p:cNvSpPr txBox="1"/>
          <p:nvPr/>
        </p:nvSpPr>
        <p:spPr>
          <a:xfrm>
            <a:off x="152400" y="1657603"/>
            <a:ext cx="413776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  <a:tabLst>
                <a:tab pos="1771650" algn="l"/>
              </a:tabLst>
            </a:pPr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Briggs and </a:t>
            </a:r>
            <a:r>
              <a:rPr lang="en-US" sz="1600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Sculpher</a:t>
            </a:r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Introduction to Markov Models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  <a:tabLst>
                <a:tab pos="1771650" algn="l"/>
              </a:tabLst>
            </a:pPr>
            <a:r>
              <a:rPr lang="en-US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site </a:t>
            </a:r>
            <a:r>
              <a:rPr lang="en-US" sz="1600" dirty="0">
                <a:solidFill>
                  <a:schemeClr val="bg1"/>
                </a:solidFill>
              </a:rPr>
              <a:t>for Markov model</a:t>
            </a:r>
          </a:p>
          <a:p>
            <a:pPr>
              <a:spcAft>
                <a:spcPts val="1200"/>
              </a:spcAft>
              <a:tabLst>
                <a:tab pos="1771650" algn="l"/>
              </a:tabLst>
            </a:pPr>
            <a:r>
              <a:rPr lang="en-US" sz="1600">
                <a:solidFill>
                  <a:schemeClr val="bg1"/>
                </a:solidFill>
              </a:rPr>
              <a:t>Online Markov </a:t>
            </a:r>
            <a:r>
              <a:rPr lang="en-US" sz="1600" dirty="0">
                <a:solidFill>
                  <a:schemeClr val="bg1"/>
                </a:solidFill>
              </a:rPr>
              <a:t>model tutorial (</a:t>
            </a:r>
            <a:r>
              <a:rPr lang="en-US" sz="1600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pPr>
              <a:spcAft>
                <a:spcPts val="1200"/>
              </a:spcAft>
              <a:tabLst>
                <a:tab pos="1771650" algn="l"/>
              </a:tabLst>
            </a:pP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995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9385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Limitations of decision tree (3)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8B656-8B69-8923-986C-674F38EDD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532" y="1032494"/>
            <a:ext cx="3769375" cy="38511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639E07-C3E8-A5F8-36F6-6836A42B9C53}"/>
              </a:ext>
            </a:extLst>
          </p:cNvPr>
          <p:cNvSpPr/>
          <p:nvPr/>
        </p:nvSpPr>
        <p:spPr>
          <a:xfrm>
            <a:off x="4225631" y="1032494"/>
            <a:ext cx="882563" cy="319802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FB85C7-0126-45EF-E2AD-9C840AF39923}"/>
              </a:ext>
            </a:extLst>
          </p:cNvPr>
          <p:cNvSpPr txBox="1"/>
          <p:nvPr/>
        </p:nvSpPr>
        <p:spPr>
          <a:xfrm>
            <a:off x="5323078" y="953234"/>
            <a:ext cx="193395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This part of the decision tree is a repeat of the Illness node. </a:t>
            </a:r>
          </a:p>
          <a:p>
            <a:endParaRPr lang="en-US" sz="1000" dirty="0">
              <a:solidFill>
                <a:srgbClr val="C00000"/>
              </a:solidFill>
              <a:latin typeface="Arial Nova" panose="020B0504020202020204" pitchFamily="34" charset="0"/>
            </a:endParaRP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When a subject has an illness, they can live or die. If they live and have another illness, they can live or die once again. </a:t>
            </a:r>
          </a:p>
          <a:p>
            <a:endParaRPr lang="en-US" sz="1000" dirty="0">
              <a:solidFill>
                <a:srgbClr val="C00000"/>
              </a:solidFill>
              <a:latin typeface="Arial Nova" panose="020B0504020202020204" pitchFamily="34" charset="0"/>
            </a:endParaRPr>
          </a:p>
          <a:p>
            <a:r>
              <a:rPr lang="en-US" sz="1000" dirty="0">
                <a:solidFill>
                  <a:srgbClr val="C00000"/>
                </a:solidFill>
                <a:latin typeface="Arial Nova" panose="020B0504020202020204" pitchFamily="34" charset="0"/>
              </a:rPr>
              <a:t>This cycle repeats itself over and over. </a:t>
            </a:r>
          </a:p>
        </p:txBody>
      </p:sp>
    </p:spTree>
    <p:extLst>
      <p:ext uri="{BB962C8B-B14F-4D97-AF65-F5344CB8AC3E}">
        <p14:creationId xmlns:p14="http://schemas.microsoft.com/office/powerpoint/2010/main" val="262852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FACC289-C5BF-F994-D6CC-9B8CE1099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980" y="1475136"/>
            <a:ext cx="7128039" cy="33445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D3B2B6-4A23-B540-A7C8-F6EA38744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6110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Limitations of decision tree (4)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C39B576-A710-4D4C-8711-00B1BAFD0A8C}"/>
              </a:ext>
            </a:extLst>
          </p:cNvPr>
          <p:cNvSpPr/>
          <p:nvPr/>
        </p:nvSpPr>
        <p:spPr>
          <a:xfrm>
            <a:off x="7545711" y="1917234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2DC5BB-8095-44F5-88AB-AA07C9462FC1}"/>
              </a:ext>
            </a:extLst>
          </p:cNvPr>
          <p:cNvSpPr/>
          <p:nvPr/>
        </p:nvSpPr>
        <p:spPr>
          <a:xfrm>
            <a:off x="4867524" y="3413191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6BF06B-1CAD-40A3-B121-224CC78C697A}"/>
              </a:ext>
            </a:extLst>
          </p:cNvPr>
          <p:cNvSpPr/>
          <p:nvPr/>
        </p:nvSpPr>
        <p:spPr>
          <a:xfrm>
            <a:off x="7557245" y="1628695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3AE533-FD87-442C-8860-A27FC62A462F}"/>
              </a:ext>
            </a:extLst>
          </p:cNvPr>
          <p:cNvSpPr/>
          <p:nvPr/>
        </p:nvSpPr>
        <p:spPr>
          <a:xfrm>
            <a:off x="4872768" y="2083456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FC0730B-42A3-4A41-BD62-F778E7AB1F52}"/>
              </a:ext>
            </a:extLst>
          </p:cNvPr>
          <p:cNvSpPr/>
          <p:nvPr/>
        </p:nvSpPr>
        <p:spPr>
          <a:xfrm>
            <a:off x="7545711" y="2937661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D3511C9-617B-4274-AA16-3109E06BAAF8}"/>
              </a:ext>
            </a:extLst>
          </p:cNvPr>
          <p:cNvSpPr/>
          <p:nvPr/>
        </p:nvSpPr>
        <p:spPr>
          <a:xfrm>
            <a:off x="7557245" y="3243459"/>
            <a:ext cx="289420" cy="27736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 w="57150">
                <a:solidFill>
                  <a:srgbClr val="C00000"/>
                </a:solidFill>
              </a:ln>
              <a:noFill/>
              <a:latin typeface="Arial Nova" panose="020B0504020202020204" pitchFamily="34" charset="0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38AEB2F0-68A2-456D-8142-88E0DD5ECAC5}"/>
              </a:ext>
            </a:extLst>
          </p:cNvPr>
          <p:cNvCxnSpPr>
            <a:endCxn id="8" idx="0"/>
          </p:cNvCxnSpPr>
          <p:nvPr/>
        </p:nvCxnSpPr>
        <p:spPr>
          <a:xfrm rot="10800000" flipV="1">
            <a:off x="5012234" y="2055914"/>
            <a:ext cx="2533476" cy="1357277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1209F478-396A-4E41-8455-4DCC30911513}"/>
              </a:ext>
            </a:extLst>
          </p:cNvPr>
          <p:cNvCxnSpPr>
            <a:stCxn id="17" idx="2"/>
            <a:endCxn id="12" idx="4"/>
          </p:cNvCxnSpPr>
          <p:nvPr/>
        </p:nvCxnSpPr>
        <p:spPr>
          <a:xfrm rot="10800000">
            <a:off x="5017479" y="2360817"/>
            <a:ext cx="2528233" cy="715525"/>
          </a:xfrm>
          <a:prstGeom prst="curved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6688C005-661B-446D-807A-88041B7E2E69}"/>
              </a:ext>
            </a:extLst>
          </p:cNvPr>
          <p:cNvCxnSpPr>
            <a:stCxn id="18" idx="4"/>
            <a:endCxn id="8" idx="4"/>
          </p:cNvCxnSpPr>
          <p:nvPr/>
        </p:nvCxnSpPr>
        <p:spPr>
          <a:xfrm rot="5400000">
            <a:off x="6272228" y="2260825"/>
            <a:ext cx="169733" cy="2689721"/>
          </a:xfrm>
          <a:prstGeom prst="curvedConnector3">
            <a:avLst>
              <a:gd name="adj1" fmla="val 39665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F8E18468-4B93-4356-957B-8536C46FC34A}"/>
              </a:ext>
            </a:extLst>
          </p:cNvPr>
          <p:cNvCxnSpPr>
            <a:stCxn id="11" idx="0"/>
            <a:endCxn id="12" idx="0"/>
          </p:cNvCxnSpPr>
          <p:nvPr/>
        </p:nvCxnSpPr>
        <p:spPr>
          <a:xfrm rot="16200000" flipH="1" flipV="1">
            <a:off x="6132337" y="513837"/>
            <a:ext cx="454760" cy="2684477"/>
          </a:xfrm>
          <a:prstGeom prst="curvedConnector3">
            <a:avLst>
              <a:gd name="adj1" fmla="val -6944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9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12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F6AF9F-1662-45F0-B591-D4E3133ED8BC}"/>
              </a:ext>
            </a:extLst>
          </p:cNvPr>
          <p:cNvSpPr/>
          <p:nvPr/>
        </p:nvSpPr>
        <p:spPr>
          <a:xfrm>
            <a:off x="6119500" y="996129"/>
            <a:ext cx="2568743" cy="351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Well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Well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Illness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Well</a:t>
            </a: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Illness  Death</a:t>
            </a:r>
          </a:p>
          <a:p>
            <a:pPr>
              <a:spcAft>
                <a:spcPts val="450"/>
              </a:spcAft>
            </a:pP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spcAft>
                <a:spcPts val="450"/>
              </a:spcAft>
            </a:pP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Death </a:t>
            </a:r>
            <a:r>
              <a:rPr lang="en-US" sz="2100" dirty="0">
                <a:solidFill>
                  <a:srgbClr val="006C92"/>
                </a:solidFill>
                <a:latin typeface="Arial Nova" panose="020B05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Death</a:t>
            </a:r>
            <a:endParaRPr lang="en-US" sz="2100" dirty="0">
              <a:solidFill>
                <a:srgbClr val="006C92"/>
              </a:solidFill>
              <a:latin typeface="Arial Nova" panose="020B05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D48C10-912E-4072-80B8-086E9143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75" y="1451374"/>
            <a:ext cx="5290794" cy="262631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F4F110B-D7D2-51D2-5F77-000438CA6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751685" cy="608855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Limitations of </a:t>
            </a:r>
            <a:r>
              <a:rPr lang="en-US" sz="2400">
                <a:latin typeface="Arial Nova" panose="020B0504020202020204" pitchFamily="34" charset="0"/>
                <a:cs typeface="Arial" panose="020B0604020202020204" pitchFamily="34" charset="0"/>
              </a:rPr>
              <a:t>decision tree </a:t>
            </a:r>
            <a:r>
              <a:rPr lang="en-US" sz="2400" dirty="0">
                <a:latin typeface="Arial Nova" panose="020B0504020202020204" pitchFamily="34" charset="0"/>
                <a:cs typeface="Arial" panose="020B0604020202020204" pitchFamily="34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3433659014"/>
      </p:ext>
    </p:extLst>
  </p:cSld>
  <p:clrMapOvr>
    <a:masterClrMapping/>
  </p:clrMapOvr>
</p:sld>
</file>

<file path=ppt/theme/theme1.xml><?xml version="1.0" encoding="utf-8"?>
<a:theme xmlns:a="http://schemas.openxmlformats.org/drawingml/2006/main" name="Section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C3C87989-F9C7-F540-B8B8-EF7C3FAE362D}"/>
    </a:ext>
  </a:extLst>
</a:theme>
</file>

<file path=ppt/theme/theme2.xml><?xml version="1.0" encoding="utf-8"?>
<a:theme xmlns:a="http://schemas.openxmlformats.org/drawingml/2006/main" name="Content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D1FA57BC-5BD4-D841-879B-304073B8C059}"/>
    </a:ext>
  </a:extLst>
</a:theme>
</file>

<file path=ppt/theme/theme3.xml><?xml version="1.0" encoding="utf-8"?>
<a:theme xmlns:a="http://schemas.openxmlformats.org/drawingml/2006/main" name="Closing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A1976B6-3092-9542-A19D-BACDE20306A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8EF9B5484074A9AD6AE3ECE890B10" ma:contentTypeVersion="1" ma:contentTypeDescription="Create a new document." ma:contentTypeScope="" ma:versionID="e3ebee926d0fba3772ddfd6cf376236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F971539-B776-48D0-B41E-084723CFE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845859A-C588-4588-AB1B-0F629E367C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E3C980-C590-44A7-B970-BBC4E6ABA5C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UCSDHealth-PPT-16x9</Template>
  <TotalTime>6380</TotalTime>
  <Words>2041</Words>
  <Application>Microsoft Macintosh PowerPoint</Application>
  <PresentationFormat>On-screen Show (16:9)</PresentationFormat>
  <Paragraphs>534</Paragraphs>
  <Slides>67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67</vt:i4>
      </vt:variant>
    </vt:vector>
  </HeadingPairs>
  <TitlesOfParts>
    <vt:vector size="77" baseType="lpstr">
      <vt:lpstr>Arial</vt:lpstr>
      <vt:lpstr>Arial Nova</vt:lpstr>
      <vt:lpstr>calibri</vt:lpstr>
      <vt:lpstr>calibri</vt:lpstr>
      <vt:lpstr>Cambria Math</vt:lpstr>
      <vt:lpstr>Georgia</vt:lpstr>
      <vt:lpstr>Segoe UI</vt:lpstr>
      <vt:lpstr>Section Slides</vt:lpstr>
      <vt:lpstr>Content Slides</vt:lpstr>
      <vt:lpstr>Closing Slides</vt:lpstr>
      <vt:lpstr>PowerPoint Presentation</vt:lpstr>
      <vt:lpstr>Disclosures and Disclaimers</vt:lpstr>
      <vt:lpstr>Download files from github</vt:lpstr>
      <vt:lpstr>Outline</vt:lpstr>
      <vt:lpstr>Limitations of decision tree (1)</vt:lpstr>
      <vt:lpstr>Limitations of decision tree (2)</vt:lpstr>
      <vt:lpstr>Limitations of decision tree (3)</vt:lpstr>
      <vt:lpstr>Limitations of decision tree (4)</vt:lpstr>
      <vt:lpstr>Limitations of decision tree (5)</vt:lpstr>
      <vt:lpstr>Markov model structure</vt:lpstr>
      <vt:lpstr>Markov model - description</vt:lpstr>
      <vt:lpstr>Markov model – disease states</vt:lpstr>
      <vt:lpstr>Markov model – transition probabilities (1) </vt:lpstr>
      <vt:lpstr>Markov model – transition probabilities (2)</vt:lpstr>
      <vt:lpstr>Markov matrix</vt:lpstr>
      <vt:lpstr>Markov model – features</vt:lpstr>
      <vt:lpstr>Markov chain versus process (1)</vt:lpstr>
      <vt:lpstr>Markov chain versus process (2)</vt:lpstr>
      <vt:lpstr>PowerPoint Presentation</vt:lpstr>
      <vt:lpstr>PowerPoint Presentation</vt:lpstr>
      <vt:lpstr>Cohort versus Microsimulations (1)</vt:lpstr>
      <vt:lpstr>Cohort versus Microsimulations (1)</vt:lpstr>
      <vt:lpstr>Cohort versus Microsimulations (2)</vt:lpstr>
      <vt:lpstr>Cohort versus Microsimulations (3)</vt:lpstr>
      <vt:lpstr>Cohort versus Microsimulations (4)</vt:lpstr>
      <vt:lpstr>Cohort versus Microsimulations (5)</vt:lpstr>
      <vt:lpstr>Cohort versus Microsimulations (6)</vt:lpstr>
      <vt:lpstr>Cohort versus Microsimulations (7)</vt:lpstr>
      <vt:lpstr>Cohort versus Microsimulations (8)</vt:lpstr>
      <vt:lpstr>Cohort versus Microsimulations (9)</vt:lpstr>
      <vt:lpstr>Cohort versus Microsimulations (10)</vt:lpstr>
      <vt:lpstr>Cohort versus Microsimulations (11)</vt:lpstr>
      <vt:lpstr>Cohort versus Microsimulations (12)</vt:lpstr>
      <vt:lpstr>PowerPoint Presentation</vt:lpstr>
      <vt:lpstr>Estimating transition probabilities (1)</vt:lpstr>
      <vt:lpstr>Estimating transition probabilities (2)</vt:lpstr>
      <vt:lpstr>Estimating transition probabilities (3)</vt:lpstr>
      <vt:lpstr>Estimating transition probabilities (4)</vt:lpstr>
      <vt:lpstr>Estimating transition probabilities (5)</vt:lpstr>
      <vt:lpstr>PowerPoint Presentation</vt:lpstr>
      <vt:lpstr>Discounting and inflation</vt:lpstr>
      <vt:lpstr>Discounting</vt:lpstr>
      <vt:lpstr>Inflation</vt:lpstr>
      <vt:lpstr>PowerPoint Presentation</vt:lpstr>
      <vt:lpstr>File location</vt:lpstr>
      <vt:lpstr>Setting up the Markov model</vt:lpstr>
      <vt:lpstr>Markov matrix</vt:lpstr>
      <vt:lpstr>Assign costs and utilities to the states</vt:lpstr>
      <vt:lpstr>Model properties</vt:lpstr>
      <vt:lpstr>Mathematical model</vt:lpstr>
      <vt:lpstr>Mathematical model</vt:lpstr>
      <vt:lpstr>Calculating expected probabilities (1)</vt:lpstr>
      <vt:lpstr>Calculating expected probabilities (2)</vt:lpstr>
      <vt:lpstr>Calculating expected probabilities (3)</vt:lpstr>
      <vt:lpstr>Calculating expected probabilities (4)</vt:lpstr>
      <vt:lpstr>Calculating expected costs and utilities (1)</vt:lpstr>
      <vt:lpstr>Calculating expected costs and utilities (2)</vt:lpstr>
      <vt:lpstr>Calculating expected costs and utilities (3)</vt:lpstr>
      <vt:lpstr>Calculating expected costs and utilities (4)</vt:lpstr>
      <vt:lpstr>Calculating expected costs and utilities (5)</vt:lpstr>
      <vt:lpstr>Applying discounting</vt:lpstr>
      <vt:lpstr>Discount expected costs and utilities (1)</vt:lpstr>
      <vt:lpstr>Markov model results (1)</vt:lpstr>
      <vt:lpstr>Markov model results (2)</vt:lpstr>
      <vt:lpstr>Markov model results (2)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Slide. Arial 40pt</dc:title>
  <dc:creator>Toombs, Monica</dc:creator>
  <cp:lastModifiedBy>Mark Bounthavong</cp:lastModifiedBy>
  <cp:revision>720</cp:revision>
  <cp:lastPrinted>2015-03-25T16:12:35Z</cp:lastPrinted>
  <dcterms:created xsi:type="dcterms:W3CDTF">2016-05-16T17:59:33Z</dcterms:created>
  <dcterms:modified xsi:type="dcterms:W3CDTF">2024-02-28T02:19:41Z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0x010100FAE8EF9B5484074A9AD6AE3ECE890B10</vt:lpwstr>
  </property>
</Properties>
</file>